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66CCF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694" y="58"/>
      </p:cViewPr>
      <p:guideLst/>
    </p:cSldViewPr>
  </p:slideViewPr>
  <p:notesTextViewPr>
    <p:cViewPr>
      <p:scale>
        <a:sx n="1" d="1"/>
        <a:sy n="1" d="1"/>
      </p:scale>
      <p:origin x="0" y="0"/>
    </p:cViewPr>
  </p:notesTextViewPr>
  <p:notesViewPr>
    <p:cSldViewPr snapToGrid="0">
      <p:cViewPr varScale="1">
        <p:scale>
          <a:sx n="60" d="100"/>
          <a:sy n="60" d="100"/>
        </p:scale>
        <p:origin x="3274" y="5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A39C2D82-CD99-497D-980D-49DAFD138787}" type="datetimeFigureOut">
              <a:rPr kumimoji="1" lang="ja-JP" altLang="en-US" smtClean="0"/>
              <a:t>2024/1/9</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790DA9A1-BA55-400B-BEFB-B42AB3406CD7}" type="slidenum">
              <a:rPr kumimoji="1" lang="ja-JP" altLang="en-US" smtClean="0"/>
              <a:t>‹#›</a:t>
            </a:fld>
            <a:endParaRPr kumimoji="1" lang="ja-JP" altLang="en-US"/>
          </a:p>
        </p:txBody>
      </p:sp>
    </p:spTree>
    <p:extLst>
      <p:ext uri="{BB962C8B-B14F-4D97-AF65-F5344CB8AC3E}">
        <p14:creationId xmlns:p14="http://schemas.microsoft.com/office/powerpoint/2010/main" val="19453452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0DA9A1-BA55-400B-BEFB-B42AB3406CD7}" type="slidenum">
              <a:rPr kumimoji="1" lang="ja-JP" altLang="en-US" smtClean="0"/>
              <a:t>1</a:t>
            </a:fld>
            <a:endParaRPr kumimoji="1" lang="ja-JP" altLang="en-US"/>
          </a:p>
        </p:txBody>
      </p:sp>
    </p:spTree>
    <p:extLst>
      <p:ext uri="{BB962C8B-B14F-4D97-AF65-F5344CB8AC3E}">
        <p14:creationId xmlns:p14="http://schemas.microsoft.com/office/powerpoint/2010/main" val="420173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38328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5044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9634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74201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9518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0518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56706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40057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55170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10387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89303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11FC45-42AF-415C-92CE-662861A909D6}" type="datetimeFigureOut">
              <a:rPr kumimoji="1" lang="ja-JP" altLang="en-US" smtClean="0"/>
              <a:t>2024/1/9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986306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adcc9e8.form.kintoneapp.com/public/00d0dbef6c0389274573921b9ebc90fedf5d83492bda1ec3820d7d5d2785aca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8627D6A8-2E92-43B3-9FBD-84C1F54114E8}"/>
              </a:ext>
            </a:extLst>
          </p:cNvPr>
          <p:cNvSpPr txBox="1"/>
          <p:nvPr/>
        </p:nvSpPr>
        <p:spPr>
          <a:xfrm>
            <a:off x="298180" y="361456"/>
            <a:ext cx="6410370"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京都府医療機関等物価高騰対策事業</a:t>
            </a:r>
            <a:endParaRPr kumimoji="1" lang="en-US" altLang="ja-JP" b="1" dirty="0">
              <a:solidFill>
                <a:schemeClr val="bg1"/>
              </a:solidFill>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16C0E80-F6D1-4B76-9357-C7ED1639437E}"/>
              </a:ext>
            </a:extLst>
          </p:cNvPr>
          <p:cNvSpPr txBox="1"/>
          <p:nvPr/>
        </p:nvSpPr>
        <p:spPr>
          <a:xfrm>
            <a:off x="475744" y="758997"/>
            <a:ext cx="6055241" cy="523220"/>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物価高騰により、厳しい経営状況にある医療機関や社会福祉施設等の光熱費及び食材費の高騰に伴う負担を軽減するため、交付金を支給します。</a:t>
            </a:r>
          </a:p>
        </p:txBody>
      </p:sp>
      <p:sp>
        <p:nvSpPr>
          <p:cNvPr id="21" name="テキスト ボックス 20">
            <a:extLst>
              <a:ext uri="{FF2B5EF4-FFF2-40B4-BE49-F238E27FC236}">
                <a16:creationId xmlns:a16="http://schemas.microsoft.com/office/drawing/2014/main" id="{812366B3-6288-40CD-BCFA-CE05DECD4014}"/>
              </a:ext>
            </a:extLst>
          </p:cNvPr>
          <p:cNvSpPr txBox="1"/>
          <p:nvPr/>
        </p:nvSpPr>
        <p:spPr>
          <a:xfrm>
            <a:off x="298182" y="1339868"/>
            <a:ext cx="6410370" cy="338554"/>
          </a:xfrm>
          <a:prstGeom prst="rect">
            <a:avLst/>
          </a:prstGeom>
          <a:noFill/>
          <a:ln w="38100">
            <a:solidFill>
              <a:srgbClr val="CC99FF"/>
            </a:solidFill>
          </a:ln>
        </p:spPr>
        <p:txBody>
          <a:bodyPr wrap="square" rtlCol="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申請期間</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令和６年１月</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日</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水</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～令和６年１月</a:t>
            </a:r>
            <a:r>
              <a:rPr kumimoji="1" lang="en-US" altLang="ja-JP" sz="1600" dirty="0">
                <a:latin typeface="ＭＳ ゴシック" panose="020B0609070205080204" pitchFamily="49" charset="-128"/>
                <a:ea typeface="ＭＳ ゴシック" panose="020B0609070205080204" pitchFamily="49" charset="-128"/>
              </a:rPr>
              <a:t>31</a:t>
            </a:r>
            <a:r>
              <a:rPr kumimoji="1" lang="ja-JP" altLang="en-US" sz="1600" dirty="0">
                <a:latin typeface="ＭＳ ゴシック" panose="020B0609070205080204" pitchFamily="49" charset="-128"/>
                <a:ea typeface="ＭＳ ゴシック" panose="020B0609070205080204" pitchFamily="49" charset="-128"/>
              </a:rPr>
              <a:t>日</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水</a:t>
            </a:r>
            <a:r>
              <a:rPr kumimoji="1" lang="en-US" altLang="ja-JP" sz="1600" dirty="0">
                <a:latin typeface="ＭＳ ゴシック" panose="020B0609070205080204" pitchFamily="49" charset="-128"/>
                <a:ea typeface="ＭＳ ゴシック" panose="020B0609070205080204" pitchFamily="49" charset="-128"/>
              </a:rPr>
              <a:t>)</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F9FF16A0-55BB-42A5-9662-395D148A6527}"/>
              </a:ext>
            </a:extLst>
          </p:cNvPr>
          <p:cNvSpPr txBox="1"/>
          <p:nvPr/>
        </p:nvSpPr>
        <p:spPr>
          <a:xfrm>
            <a:off x="298182" y="1956973"/>
            <a:ext cx="6460822" cy="7001917"/>
          </a:xfrm>
          <a:prstGeom prst="rect">
            <a:avLst/>
          </a:prstGeom>
          <a:noFill/>
        </p:spPr>
        <p:txBody>
          <a:bodyPr wrap="square" rtlCol="0">
            <a:spAutoFit/>
          </a:bodyPr>
          <a:lstStyle/>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（１）対象施設・交付基準額</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pPr>
              <a:lnSpc>
                <a:spcPts val="1200"/>
              </a:lnSpc>
            </a:pP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国、地方公共団体その他の公的機関が運営する施設へ交付する場合は、基準額に</a:t>
            </a:r>
            <a:r>
              <a:rPr kumimoji="1" lang="en-US" altLang="ja-JP" sz="900" dirty="0">
                <a:latin typeface="ＭＳ ゴシック" panose="020B0609070205080204" pitchFamily="49" charset="-128"/>
                <a:ea typeface="ＭＳ ゴシック" panose="020B0609070205080204" pitchFamily="49" charset="-128"/>
              </a:rPr>
              <a:t>1/2</a:t>
            </a:r>
            <a:r>
              <a:rPr kumimoji="1" lang="ja-JP" altLang="en-US" sz="900" dirty="0">
                <a:latin typeface="ＭＳ ゴシック" panose="020B0609070205080204" pitchFamily="49" charset="-128"/>
                <a:ea typeface="ＭＳ ゴシック" panose="020B0609070205080204" pitchFamily="49" charset="-128"/>
              </a:rPr>
              <a:t>を乗じて得た額を基準額とする。</a:t>
            </a:r>
            <a:endParaRPr kumimoji="1" lang="en-US" altLang="ja-JP" sz="900" dirty="0">
              <a:latin typeface="ＭＳ ゴシック" panose="020B0609070205080204" pitchFamily="49" charset="-128"/>
              <a:ea typeface="ＭＳ ゴシック" panose="020B0609070205080204" pitchFamily="49" charset="-128"/>
            </a:endParaRPr>
          </a:p>
          <a:p>
            <a:endParaRPr kumimoji="1" lang="en-US" altLang="ja-JP" sz="9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（２）申請方法</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WEB(</a:t>
            </a:r>
            <a:r>
              <a:rPr lang="ja-JP" altLang="en-US" sz="1200" dirty="0">
                <a:latin typeface="ＭＳ ゴシック" panose="020B0609070205080204" pitchFamily="49" charset="-128"/>
                <a:ea typeface="ＭＳ ゴシック" panose="020B0609070205080204" pitchFamily="49" charset="-128"/>
              </a:rPr>
              <a:t>電子申請）：</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●郵送：送付先　〒</a:t>
            </a:r>
            <a:r>
              <a:rPr lang="en-US" altLang="ja-JP" sz="1200" dirty="0">
                <a:latin typeface="ＭＳ ゴシック" panose="020B0609070205080204" pitchFamily="49" charset="-128"/>
                <a:ea typeface="ＭＳ ゴシック" panose="020B0609070205080204" pitchFamily="49" charset="-128"/>
              </a:rPr>
              <a:t>604-8799</a:t>
            </a:r>
            <a:r>
              <a:rPr lang="ja-JP" altLang="en-US" sz="1200" dirty="0">
                <a:latin typeface="ＭＳ ゴシック" panose="020B0609070205080204" pitchFamily="49" charset="-128"/>
                <a:ea typeface="ＭＳ ゴシック" panose="020B0609070205080204" pitchFamily="49" charset="-128"/>
              </a:rPr>
              <a:t>　「京都中京郵便局」留</a:t>
            </a:r>
          </a:p>
          <a:p>
            <a:r>
              <a:rPr lang="ja-JP" altLang="en-US" sz="1200" dirty="0">
                <a:latin typeface="ＭＳ ゴシック" panose="020B0609070205080204" pitchFamily="49" charset="-128"/>
                <a:ea typeface="ＭＳ ゴシック" panose="020B0609070205080204" pitchFamily="49" charset="-128"/>
              </a:rPr>
              <a:t>　　　　　　　　　京都府医療・福祉施設経営改善等補助金センター</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zh-TW" altLang="en-US" sz="1200" dirty="0">
                <a:latin typeface="ＭＳ ゴシック" panose="020B0609070205080204" pitchFamily="49" charset="-128"/>
                <a:ea typeface="ＭＳ ゴシック" panose="020B0609070205080204" pitchFamily="49" charset="-128"/>
              </a:rPr>
              <a:t>医療機関等物価高騰対策係</a:t>
            </a:r>
            <a:r>
              <a:rPr lang="ja-JP" altLang="en-US" sz="1200">
                <a:latin typeface="ＭＳ ゴシック" panose="020B0609070205080204" pitchFamily="49" charset="-128"/>
                <a:ea typeface="ＭＳ ゴシック" panose="020B0609070205080204" pitchFamily="49" charset="-128"/>
              </a:rPr>
              <a:t>　あて（</a:t>
            </a:r>
            <a:r>
              <a:rPr lang="ja-JP" altLang="en-US" sz="1200" dirty="0">
                <a:latin typeface="ＭＳ ゴシック" panose="020B0609070205080204" pitchFamily="49" charset="-128"/>
                <a:ea typeface="ＭＳ ゴシック" panose="020B0609070205080204" pitchFamily="49" charset="-128"/>
              </a:rPr>
              <a:t>当日消印有効）</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29" name="表 28">
            <a:extLst>
              <a:ext uri="{FF2B5EF4-FFF2-40B4-BE49-F238E27FC236}">
                <a16:creationId xmlns:a16="http://schemas.microsoft.com/office/drawing/2014/main" id="{1148C79F-2840-49A6-80EE-29A10D98777C}"/>
              </a:ext>
            </a:extLst>
          </p:cNvPr>
          <p:cNvGraphicFramePr>
            <a:graphicFrameLocks noGrp="1"/>
          </p:cNvGraphicFramePr>
          <p:nvPr>
            <p:extLst>
              <p:ext uri="{D42A27DB-BD31-4B8C-83A1-F6EECF244321}">
                <p14:modId xmlns:p14="http://schemas.microsoft.com/office/powerpoint/2010/main" val="954153176"/>
              </p:ext>
            </p:extLst>
          </p:nvPr>
        </p:nvGraphicFramePr>
        <p:xfrm>
          <a:off x="375556" y="2412393"/>
          <a:ext cx="6206453" cy="4622678"/>
        </p:xfrm>
        <a:graphic>
          <a:graphicData uri="http://schemas.openxmlformats.org/drawingml/2006/table">
            <a:tbl>
              <a:tblPr firstRow="1" firstCol="1" bandRow="1">
                <a:tableStyleId>{5C22544A-7EE6-4342-B048-85BDC9FD1C3A}</a:tableStyleId>
              </a:tblPr>
              <a:tblGrid>
                <a:gridCol w="1113142">
                  <a:extLst>
                    <a:ext uri="{9D8B030D-6E8A-4147-A177-3AD203B41FA5}">
                      <a16:colId xmlns:a16="http://schemas.microsoft.com/office/drawing/2014/main" val="180157310"/>
                    </a:ext>
                  </a:extLst>
                </a:gridCol>
                <a:gridCol w="2443222">
                  <a:extLst>
                    <a:ext uri="{9D8B030D-6E8A-4147-A177-3AD203B41FA5}">
                      <a16:colId xmlns:a16="http://schemas.microsoft.com/office/drawing/2014/main" val="1221162857"/>
                    </a:ext>
                  </a:extLst>
                </a:gridCol>
                <a:gridCol w="1729740">
                  <a:extLst>
                    <a:ext uri="{9D8B030D-6E8A-4147-A177-3AD203B41FA5}">
                      <a16:colId xmlns:a16="http://schemas.microsoft.com/office/drawing/2014/main" val="1852233440"/>
                    </a:ext>
                  </a:extLst>
                </a:gridCol>
                <a:gridCol w="920349">
                  <a:extLst>
                    <a:ext uri="{9D8B030D-6E8A-4147-A177-3AD203B41FA5}">
                      <a16:colId xmlns:a16="http://schemas.microsoft.com/office/drawing/2014/main" val="3161667404"/>
                    </a:ext>
                  </a:extLst>
                </a:gridCol>
              </a:tblGrid>
              <a:tr h="413187">
                <a:tc>
                  <a:txBody>
                    <a:bodyPr/>
                    <a:lstStyle/>
                    <a:p>
                      <a:pPr marR="66675"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区分</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L="0" marR="66675" lvl="0" indent="0" algn="ctr"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光熱費支援事業</a:t>
                      </a:r>
                      <a:endParaRPr lang="ja-JP" alt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L="0" marR="66675"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食材費支援事業</a:t>
                      </a:r>
                    </a:p>
                  </a:txBody>
                  <a:tcPr marL="68580" marR="68580" marT="0" marB="0" anchor="ctr"/>
                </a:tc>
                <a:tc>
                  <a:txBody>
                    <a:bodyPr/>
                    <a:lstStyle/>
                    <a:p>
                      <a:pPr marR="66675"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備考</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85097553"/>
                  </a:ext>
                </a:extLst>
              </a:tr>
              <a:tr h="699447">
                <a:tc>
                  <a:txBody>
                    <a:bodyPr/>
                    <a:lstStyle/>
                    <a:p>
                      <a:pPr marR="66675" algn="ctr">
                        <a:spcAft>
                          <a:spcPts val="0"/>
                        </a:spcAft>
                      </a:pPr>
                      <a:r>
                        <a:rPr lang="ja-JP" altLang="en-US" sz="1400" kern="100" dirty="0">
                          <a:effectLst/>
                        </a:rPr>
                        <a:t>対象要件</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r>
                        <a:rPr kumimoji="1" lang="ja-JP" altLang="en-US" sz="1050" dirty="0">
                          <a:solidFill>
                            <a:schemeClr val="tx1"/>
                          </a:solidFill>
                          <a:latin typeface="+mn-ea"/>
                          <a:ea typeface="+mn-ea"/>
                        </a:rPr>
                        <a:t>令和５年</a:t>
                      </a:r>
                      <a:r>
                        <a:rPr kumimoji="1" lang="en-US" altLang="ja-JP" sz="1050" dirty="0">
                          <a:solidFill>
                            <a:schemeClr val="tx1"/>
                          </a:solidFill>
                          <a:latin typeface="+mn-ea"/>
                          <a:ea typeface="+mn-ea"/>
                        </a:rPr>
                        <a:t>12</a:t>
                      </a:r>
                      <a:r>
                        <a:rPr kumimoji="1" lang="ja-JP" altLang="en-US" sz="1050" dirty="0">
                          <a:solidFill>
                            <a:schemeClr val="tx1"/>
                          </a:solidFill>
                          <a:latin typeface="+mn-ea"/>
                          <a:ea typeface="+mn-ea"/>
                        </a:rPr>
                        <a:t>月１日から令和６年３月</a:t>
                      </a:r>
                      <a:r>
                        <a:rPr kumimoji="1" lang="en-US" altLang="ja-JP" sz="1050" dirty="0">
                          <a:solidFill>
                            <a:schemeClr val="tx1"/>
                          </a:solidFill>
                          <a:latin typeface="+mn-ea"/>
                          <a:ea typeface="+mn-ea"/>
                        </a:rPr>
                        <a:t>31</a:t>
                      </a:r>
                      <a:r>
                        <a:rPr kumimoji="1" lang="ja-JP" altLang="en-US" sz="1050" dirty="0">
                          <a:solidFill>
                            <a:schemeClr val="tx1"/>
                          </a:solidFill>
                          <a:latin typeface="+mn-ea"/>
                          <a:ea typeface="+mn-ea"/>
                        </a:rPr>
                        <a:t>日までの期間において、継続して対象施設を運営する者</a:t>
                      </a:r>
                      <a:endParaRPr kumimoji="1" lang="en-US" altLang="ja-JP" sz="1050" dirty="0">
                        <a:solidFill>
                          <a:schemeClr val="tx1"/>
                        </a:solidFill>
                        <a:latin typeface="+mn-ea"/>
                        <a:ea typeface="+mn-ea"/>
                      </a:endParaRP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令和５年</a:t>
                      </a:r>
                      <a:r>
                        <a:rPr kumimoji="1" lang="en-US" altLang="ja-JP" sz="1050" dirty="0">
                          <a:latin typeface="+mn-ea"/>
                          <a:ea typeface="+mn-ea"/>
                        </a:rPr>
                        <a:t>10</a:t>
                      </a:r>
                      <a:r>
                        <a:rPr kumimoji="1" lang="ja-JP" altLang="en-US" sz="1050" dirty="0">
                          <a:latin typeface="+mn-ea"/>
                          <a:ea typeface="+mn-ea"/>
                        </a:rPr>
                        <a:t>月１日から令和６年３月</a:t>
                      </a:r>
                      <a:r>
                        <a:rPr kumimoji="1" lang="en-US" altLang="ja-JP" sz="1050" dirty="0">
                          <a:latin typeface="+mn-ea"/>
                          <a:ea typeface="+mn-ea"/>
                        </a:rPr>
                        <a:t>31</a:t>
                      </a:r>
                      <a:r>
                        <a:rPr kumimoji="1" lang="ja-JP" altLang="en-US" sz="1050" dirty="0">
                          <a:latin typeface="+mn-ea"/>
                          <a:ea typeface="+mn-ea"/>
                        </a:rPr>
                        <a:t>日までの期間において、継続して</a:t>
                      </a:r>
                      <a:r>
                        <a:rPr kumimoji="1" lang="ja-JP" altLang="en-US" sz="1050" dirty="0">
                          <a:solidFill>
                            <a:schemeClr val="tx1"/>
                          </a:solidFill>
                          <a:latin typeface="+mn-ea"/>
                          <a:ea typeface="+mn-ea"/>
                        </a:rPr>
                        <a:t>対象施設を</a:t>
                      </a:r>
                      <a:r>
                        <a:rPr kumimoji="1" lang="ja-JP" altLang="en-US" sz="1050" dirty="0">
                          <a:latin typeface="+mn-ea"/>
                          <a:ea typeface="+mn-ea"/>
                        </a:rPr>
                        <a:t>運営する者</a:t>
                      </a:r>
                    </a:p>
                  </a:txBody>
                  <a:tcPr marL="68580" marR="68580" marT="0" marB="0" anchor="ctr"/>
                </a:tc>
                <a:tc>
                  <a:txBody>
                    <a:bodyPr/>
                    <a:lstStyle/>
                    <a:p>
                      <a:pPr marR="66675" algn="ctr">
                        <a:spcAft>
                          <a:spcPts val="0"/>
                        </a:spcAft>
                      </a:pP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6539061"/>
                  </a:ext>
                </a:extLst>
              </a:tr>
              <a:tr h="623104">
                <a:tc>
                  <a:txBody>
                    <a:bodyPr/>
                    <a:lstStyle/>
                    <a:p>
                      <a:pPr marR="66675" algn="just">
                        <a:spcAft>
                          <a:spcPts val="0"/>
                        </a:spcAft>
                      </a:pPr>
                      <a:r>
                        <a:rPr lang="ja-JP" altLang="en-US" sz="1200" kern="0" dirty="0">
                          <a:effectLst/>
                          <a:latin typeface="+mn-ea"/>
                          <a:ea typeface="+mn-ea"/>
                        </a:rPr>
                        <a:t>病院・</a:t>
                      </a:r>
                      <a:endParaRPr lang="en-US" altLang="ja-JP" sz="1200" kern="0" dirty="0">
                        <a:effectLst/>
                        <a:latin typeface="+mn-ea"/>
                        <a:ea typeface="+mn-ea"/>
                      </a:endParaRPr>
                    </a:p>
                    <a:p>
                      <a:pPr marR="66675" algn="just">
                        <a:spcAft>
                          <a:spcPts val="0"/>
                        </a:spcAft>
                      </a:pPr>
                      <a:r>
                        <a:rPr lang="ja-JP" altLang="en-US" sz="1200" kern="0" dirty="0">
                          <a:effectLst/>
                          <a:latin typeface="+mn-ea"/>
                          <a:ea typeface="+mn-ea"/>
                        </a:rPr>
                        <a:t>診療所</a:t>
                      </a:r>
                      <a:r>
                        <a:rPr lang="en-US" altLang="ja-JP" sz="1200" kern="0" dirty="0">
                          <a:effectLst/>
                          <a:latin typeface="+mn-ea"/>
                          <a:ea typeface="+mn-ea"/>
                        </a:rPr>
                        <a:t>※</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ja-JP" altLang="en-US" sz="1100" kern="100" dirty="0">
                          <a:solidFill>
                            <a:schemeClr val="tx1"/>
                          </a:solidFill>
                          <a:effectLst/>
                          <a:latin typeface="+mn-ea"/>
                          <a:ea typeface="+mn-ea"/>
                        </a:rPr>
                        <a:t>有床： </a:t>
                      </a:r>
                      <a:r>
                        <a:rPr lang="en-US" altLang="ja-JP" sz="1100" kern="100" dirty="0">
                          <a:solidFill>
                            <a:schemeClr val="tx1"/>
                          </a:solidFill>
                          <a:effectLst/>
                          <a:latin typeface="+mn-ea"/>
                          <a:ea typeface="+mn-ea"/>
                        </a:rPr>
                        <a:t>6</a:t>
                      </a:r>
                      <a:r>
                        <a:rPr lang="ja-JP" altLang="en-US" sz="1100" kern="100" dirty="0">
                          <a:solidFill>
                            <a:schemeClr val="tx1"/>
                          </a:solidFill>
                          <a:effectLst/>
                          <a:latin typeface="+mn-ea"/>
                          <a:ea typeface="+mn-ea"/>
                        </a:rPr>
                        <a:t>床以上　 </a:t>
                      </a:r>
                      <a:r>
                        <a:rPr lang="en-US" altLang="ja-JP" sz="1100" kern="100" dirty="0">
                          <a:solidFill>
                            <a:schemeClr val="tx1"/>
                          </a:solidFill>
                          <a:effectLst/>
                          <a:latin typeface="+mn-ea"/>
                          <a:ea typeface="+mn-ea"/>
                        </a:rPr>
                        <a:t>20,000</a:t>
                      </a:r>
                      <a:r>
                        <a:rPr lang="ja-JP" altLang="en-US" sz="1100" kern="100" dirty="0">
                          <a:solidFill>
                            <a:schemeClr val="tx1"/>
                          </a:solidFill>
                          <a:effectLst/>
                          <a:latin typeface="+mn-ea"/>
                          <a:ea typeface="+mn-ea"/>
                        </a:rPr>
                        <a:t>円／病床</a:t>
                      </a:r>
                      <a:endParaRPr lang="en-US" altLang="ja-JP" sz="1100" kern="100" dirty="0">
                        <a:solidFill>
                          <a:schemeClr val="tx1"/>
                        </a:solidFill>
                        <a:effectLst/>
                        <a:latin typeface="+mn-ea"/>
                        <a:ea typeface="+mn-ea"/>
                      </a:endParaRPr>
                    </a:p>
                    <a:p>
                      <a:pPr marR="66675" algn="l">
                        <a:spcAft>
                          <a:spcPts val="0"/>
                        </a:spcAft>
                      </a:pPr>
                      <a:r>
                        <a:rPr lang="ja-JP" altLang="en-US" sz="1100" kern="100" dirty="0">
                          <a:solidFill>
                            <a:schemeClr val="tx1"/>
                          </a:solidFill>
                          <a:effectLst/>
                          <a:latin typeface="+mn-ea"/>
                          <a:ea typeface="+mn-ea"/>
                        </a:rPr>
                        <a:t>　　　 </a:t>
                      </a:r>
                      <a:r>
                        <a:rPr lang="en-US" altLang="ja-JP" sz="1100" kern="100" dirty="0">
                          <a:solidFill>
                            <a:schemeClr val="tx1"/>
                          </a:solidFill>
                          <a:effectLst/>
                          <a:latin typeface="+mn-ea"/>
                          <a:ea typeface="+mn-ea"/>
                        </a:rPr>
                        <a:t>1</a:t>
                      </a:r>
                      <a:r>
                        <a:rPr lang="ja-JP" altLang="en-US" sz="1100" kern="100" dirty="0">
                          <a:solidFill>
                            <a:schemeClr val="tx1"/>
                          </a:solidFill>
                          <a:effectLst/>
                          <a:latin typeface="+mn-ea"/>
                          <a:ea typeface="+mn-ea"/>
                        </a:rPr>
                        <a:t>～</a:t>
                      </a:r>
                      <a:r>
                        <a:rPr lang="en-US" altLang="ja-JP" sz="1100" kern="100" dirty="0">
                          <a:solidFill>
                            <a:schemeClr val="tx1"/>
                          </a:solidFill>
                          <a:effectLst/>
                          <a:latin typeface="+mn-ea"/>
                          <a:ea typeface="+mn-ea"/>
                        </a:rPr>
                        <a:t>5</a:t>
                      </a:r>
                      <a:r>
                        <a:rPr lang="ja-JP" altLang="en-US" sz="1100" kern="100" dirty="0">
                          <a:solidFill>
                            <a:schemeClr val="tx1"/>
                          </a:solidFill>
                          <a:effectLst/>
                          <a:latin typeface="+mn-ea"/>
                          <a:ea typeface="+mn-ea"/>
                        </a:rPr>
                        <a:t>床　</a:t>
                      </a:r>
                      <a:r>
                        <a:rPr lang="en-US" altLang="ja-JP" sz="1100" kern="100" dirty="0">
                          <a:solidFill>
                            <a:schemeClr val="tx1"/>
                          </a:solidFill>
                          <a:effectLst/>
                          <a:latin typeface="+mn-ea"/>
                          <a:ea typeface="+mn-ea"/>
                        </a:rPr>
                        <a:t>100,000</a:t>
                      </a:r>
                      <a:r>
                        <a:rPr lang="ja-JP" altLang="en-US" sz="1100" kern="100" dirty="0">
                          <a:solidFill>
                            <a:schemeClr val="tx1"/>
                          </a:solidFill>
                          <a:effectLst/>
                          <a:latin typeface="+mn-ea"/>
                          <a:ea typeface="+mn-ea"/>
                        </a:rPr>
                        <a:t>円／施設</a:t>
                      </a:r>
                      <a:endParaRPr lang="en-US" altLang="ja-JP" sz="1100" kern="100" dirty="0">
                        <a:solidFill>
                          <a:schemeClr val="tx1"/>
                        </a:solidFill>
                        <a:effectLst/>
                        <a:latin typeface="+mn-ea"/>
                        <a:ea typeface="+mn-ea"/>
                      </a:endParaRPr>
                    </a:p>
                    <a:p>
                      <a:pPr marR="66675" algn="l">
                        <a:spcAft>
                          <a:spcPts val="0"/>
                        </a:spcAft>
                      </a:pPr>
                      <a:r>
                        <a:rPr lang="ja-JP" altLang="en-US" sz="1100" kern="100" dirty="0">
                          <a:solidFill>
                            <a:schemeClr val="tx1"/>
                          </a:solidFill>
                          <a:effectLst/>
                          <a:latin typeface="+mn-ea"/>
                          <a:ea typeface="+mn-ea"/>
                        </a:rPr>
                        <a:t>無床：  　 　　  </a:t>
                      </a:r>
                      <a:r>
                        <a:rPr lang="en-US" altLang="ja-JP" sz="1100" kern="100" dirty="0">
                          <a:solidFill>
                            <a:schemeClr val="tx1"/>
                          </a:solidFill>
                          <a:effectLst/>
                          <a:latin typeface="+mn-ea"/>
                          <a:ea typeface="+mn-ea"/>
                        </a:rPr>
                        <a:t>100,000</a:t>
                      </a:r>
                      <a:r>
                        <a:rPr lang="ja-JP" altLang="en-US" sz="1100" kern="100" dirty="0">
                          <a:solidFill>
                            <a:schemeClr val="tx1"/>
                          </a:solidFill>
                          <a:effectLst/>
                          <a:latin typeface="+mn-ea"/>
                          <a:ea typeface="+mn-ea"/>
                        </a:rPr>
                        <a:t>円／施設</a:t>
                      </a:r>
                      <a:endParaRPr lang="en-US" altLang="ja-JP" sz="1100" kern="100" dirty="0">
                        <a:solidFill>
                          <a:schemeClr val="tx1"/>
                        </a:solidFill>
                        <a:effectLst/>
                        <a:latin typeface="+mn-ea"/>
                        <a:ea typeface="+mn-ea"/>
                      </a:endParaRPr>
                    </a:p>
                  </a:txBody>
                  <a:tcPr marL="68580" marR="68580" marT="0" marB="0" anchor="ctr"/>
                </a:tc>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6,400</a:t>
                      </a:r>
                      <a:r>
                        <a:rPr lang="ja-JP" altLang="en-US" sz="1100" kern="100" dirty="0">
                          <a:effectLst/>
                          <a:latin typeface="+mn-ea"/>
                          <a:ea typeface="+mn-ea"/>
                        </a:rPr>
                        <a:t>円／病床</a:t>
                      </a:r>
                      <a:endParaRPr lang="ja-JP" altLang="ja-JP" sz="1100" kern="100" dirty="0">
                        <a:effectLst/>
                        <a:latin typeface="+mn-ea"/>
                        <a:ea typeface="+mn-ea"/>
                        <a:cs typeface="Times New Roman" panose="02020603050405020304" pitchFamily="18" charset="0"/>
                      </a:endParaRPr>
                    </a:p>
                  </a:txBody>
                  <a:tcPr marL="68580" marR="68580" marT="0" marB="0" anchor="ctr"/>
                </a:tc>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endParaRPr lang="ja-JP"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22540817"/>
                  </a:ext>
                </a:extLst>
              </a:tr>
              <a:tr h="266700">
                <a:tc>
                  <a:txBody>
                    <a:bodyPr/>
                    <a:lstStyle/>
                    <a:p>
                      <a:pPr marR="66675" algn="just">
                        <a:spcAft>
                          <a:spcPts val="0"/>
                        </a:spcAft>
                      </a:pPr>
                      <a:r>
                        <a:rPr lang="ja-JP" altLang="en-US" sz="1200" kern="0" dirty="0">
                          <a:effectLst/>
                          <a:latin typeface="+mn-ea"/>
                          <a:ea typeface="+mn-ea"/>
                        </a:rPr>
                        <a:t>助産所・</a:t>
                      </a:r>
                      <a:endParaRPr lang="en-US" altLang="ja-JP" sz="1200" kern="0" dirty="0">
                        <a:effectLst/>
                        <a:latin typeface="+mn-ea"/>
                        <a:ea typeface="+mn-ea"/>
                      </a:endParaRPr>
                    </a:p>
                    <a:p>
                      <a:pPr marR="66675" algn="just">
                        <a:spcAft>
                          <a:spcPts val="0"/>
                        </a:spcAft>
                      </a:pPr>
                      <a:r>
                        <a:rPr lang="ja-JP" altLang="en-US" sz="1200" kern="0" dirty="0">
                          <a:effectLst/>
                          <a:latin typeface="+mn-ea"/>
                          <a:ea typeface="+mn-ea"/>
                        </a:rPr>
                        <a:t>施術所</a:t>
                      </a:r>
                      <a:endParaRPr lang="en-US" altLang="ja-JP" sz="1200" kern="0" dirty="0">
                        <a:effectLst/>
                        <a:latin typeface="+mn-ea"/>
                        <a:ea typeface="+mn-ea"/>
                      </a:endParaRPr>
                    </a:p>
                  </a:txBody>
                  <a:tcPr marL="68580" marR="68580" marT="0" marB="0" anchor="ctr"/>
                </a:tc>
                <a:tc>
                  <a:txBody>
                    <a:bodyPr/>
                    <a:lstStyle/>
                    <a:p>
                      <a:pPr marR="66675" algn="l">
                        <a:spcAft>
                          <a:spcPts val="0"/>
                        </a:spcAft>
                      </a:pPr>
                      <a:r>
                        <a:rPr lang="ja-JP" altLang="en-US" sz="1100" kern="100" dirty="0">
                          <a:solidFill>
                            <a:schemeClr val="tx1"/>
                          </a:solidFill>
                          <a:effectLst/>
                          <a:latin typeface="+mn-ea"/>
                          <a:ea typeface="+mn-ea"/>
                        </a:rPr>
                        <a:t>　　　　　　　　 </a:t>
                      </a:r>
                      <a:r>
                        <a:rPr lang="en-US" altLang="ja-JP" sz="1100" kern="100" dirty="0">
                          <a:solidFill>
                            <a:schemeClr val="tx1"/>
                          </a:solidFill>
                          <a:effectLst/>
                          <a:latin typeface="+mn-ea"/>
                          <a:ea typeface="+mn-ea"/>
                        </a:rPr>
                        <a:t>67,000</a:t>
                      </a:r>
                      <a:r>
                        <a:rPr lang="ja-JP" altLang="en-US" sz="1100" kern="100" dirty="0">
                          <a:solidFill>
                            <a:schemeClr val="tx1"/>
                          </a:solidFill>
                          <a:effectLst/>
                          <a:latin typeface="+mn-ea"/>
                          <a:ea typeface="+mn-ea"/>
                        </a:rPr>
                        <a:t>円／施設</a:t>
                      </a:r>
                      <a:endParaRPr lang="ja-JP" sz="1100" kern="100" dirty="0">
                        <a:solidFill>
                          <a:schemeClr val="tx1"/>
                        </a:solidFill>
                        <a:effectLst/>
                        <a:latin typeface="+mn-ea"/>
                        <a:ea typeface="+mn-ea"/>
                        <a:cs typeface="Times New Roman" panose="02020603050405020304" pitchFamily="18" charset="0"/>
                      </a:endParaRPr>
                    </a:p>
                  </a:txBody>
                  <a:tcPr marL="68580" marR="68580" marT="0" marB="0" anchor="ctr"/>
                </a:tc>
                <a:tc>
                  <a:txBody>
                    <a:bodyPr/>
                    <a:lstStyle/>
                    <a:p>
                      <a:pPr marR="66675" algn="ctr">
                        <a:spcAft>
                          <a:spcPts val="0"/>
                        </a:spcAft>
                      </a:pPr>
                      <a:r>
                        <a:rPr lang="en-US" altLang="ja-JP" sz="1100" kern="100" dirty="0">
                          <a:effectLst/>
                          <a:latin typeface="+mn-ea"/>
                          <a:ea typeface="+mn-ea"/>
                          <a:cs typeface="Times New Roman" panose="02020603050405020304" pitchFamily="18" charset="0"/>
                        </a:rPr>
                        <a:t>―</a:t>
                      </a:r>
                    </a:p>
                  </a:txBody>
                  <a:tcPr marL="68580" marR="68580" marT="0" marB="0" anchor="ctr"/>
                </a:tc>
                <a:tc>
                  <a:txBody>
                    <a:bodyPr/>
                    <a:lstStyle/>
                    <a:p>
                      <a:pPr marR="66675" algn="just">
                        <a:spcAft>
                          <a:spcPts val="0"/>
                        </a:spcAft>
                      </a:pPr>
                      <a:endParaRPr lang="en-US"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419422949"/>
                  </a:ext>
                </a:extLst>
              </a:tr>
              <a:tr h="266700">
                <a:tc>
                  <a:txBody>
                    <a:bodyPr/>
                    <a:lstStyle/>
                    <a:p>
                      <a:r>
                        <a:rPr kumimoji="1" lang="ja-JP" altLang="en-US" sz="1200" dirty="0">
                          <a:latin typeface="+mn-ea"/>
                          <a:ea typeface="+mn-ea"/>
                        </a:rPr>
                        <a:t>歯科技工所</a:t>
                      </a:r>
                    </a:p>
                  </a:txBody>
                  <a:tcPr marL="68580" marR="68580" marT="0" marB="0" anchor="ctr"/>
                </a:tc>
                <a:tc>
                  <a:txBody>
                    <a:bodyPr/>
                    <a:lstStyle/>
                    <a:p>
                      <a:pPr algn="l"/>
                      <a:r>
                        <a:rPr kumimoji="1" lang="ja-JP" altLang="en-US" sz="1100" dirty="0">
                          <a:solidFill>
                            <a:schemeClr val="tx1"/>
                          </a:solidFill>
                          <a:latin typeface="+mn-ea"/>
                          <a:ea typeface="+mn-ea"/>
                        </a:rPr>
                        <a:t>　　　　　　　　 </a:t>
                      </a:r>
                      <a:r>
                        <a:rPr kumimoji="1" lang="en-US" altLang="ja-JP" sz="1100" dirty="0">
                          <a:solidFill>
                            <a:schemeClr val="tx1"/>
                          </a:solidFill>
                          <a:latin typeface="+mn-ea"/>
                          <a:ea typeface="+mn-ea"/>
                        </a:rPr>
                        <a:t>13,000</a:t>
                      </a:r>
                      <a:r>
                        <a:rPr kumimoji="1" lang="ja-JP" altLang="en-US" sz="1100" dirty="0">
                          <a:solidFill>
                            <a:schemeClr val="tx1"/>
                          </a:solidFill>
                          <a:latin typeface="+mn-ea"/>
                          <a:ea typeface="+mn-ea"/>
                        </a:rPr>
                        <a:t>円／施設</a:t>
                      </a:r>
                    </a:p>
                  </a:txBody>
                  <a:tcPr marL="68580" marR="68580" marT="0" marB="0" anchor="ctr"/>
                </a:tc>
                <a:tc>
                  <a:txBody>
                    <a:bodyPr/>
                    <a:lstStyle/>
                    <a:p>
                      <a:pPr marR="66675" algn="ctr">
                        <a:spcAft>
                          <a:spcPts val="0"/>
                        </a:spcAft>
                      </a:pPr>
                      <a:r>
                        <a:rPr lang="en-US" altLang="ja-JP" sz="1100" kern="100" dirty="0">
                          <a:effectLst/>
                          <a:latin typeface="+mn-ea"/>
                          <a:ea typeface="+mn-ea"/>
                          <a:cs typeface="Times New Roman" panose="02020603050405020304" pitchFamily="18" charset="0"/>
                        </a:rPr>
                        <a:t>―</a:t>
                      </a:r>
                      <a:endParaRPr lang="ja-JP" sz="1100" kern="100" dirty="0">
                        <a:effectLst/>
                        <a:latin typeface="+mn-ea"/>
                        <a:ea typeface="+mn-ea"/>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399794174"/>
                  </a:ext>
                </a:extLst>
              </a:tr>
              <a:tr h="67056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介護サービス</a:t>
                      </a:r>
                      <a:endParaRPr kumimoji="1" lang="en-US" altLang="ja-JP" sz="120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事業所等</a:t>
                      </a:r>
                      <a:r>
                        <a:rPr kumimoji="1" lang="en-US" altLang="ja-JP" sz="1200" dirty="0">
                          <a:latin typeface="+mn-ea"/>
                          <a:ea typeface="+mn-ea"/>
                        </a:rPr>
                        <a:t>※</a:t>
                      </a:r>
                      <a:endParaRPr kumimoji="1" lang="ja-JP" altLang="en-US" sz="1200" dirty="0">
                        <a:latin typeface="+mn-ea"/>
                        <a:ea typeface="+mn-ea"/>
                      </a:endParaRPr>
                    </a:p>
                  </a:txBody>
                  <a:tcPr marL="68580" marR="68580" marT="0" marB="0" anchor="ctr"/>
                </a:tc>
                <a:tc>
                  <a:txBody>
                    <a:bodyPr/>
                    <a:lstStyle/>
                    <a:p>
                      <a:pPr algn="l"/>
                      <a:r>
                        <a:rPr kumimoji="1" lang="ja-JP" altLang="en-US" sz="1100" dirty="0">
                          <a:solidFill>
                            <a:schemeClr val="tx1"/>
                          </a:solidFill>
                          <a:latin typeface="+mn-ea"/>
                          <a:ea typeface="+mn-ea"/>
                        </a:rPr>
                        <a:t>入所系：</a:t>
                      </a:r>
                      <a:r>
                        <a:rPr kumimoji="1" lang="en-US" altLang="ja-JP" sz="1100" dirty="0">
                          <a:solidFill>
                            <a:schemeClr val="tx1"/>
                          </a:solidFill>
                          <a:latin typeface="+mn-ea"/>
                          <a:ea typeface="+mn-ea"/>
                        </a:rPr>
                        <a:t>12,000</a:t>
                      </a:r>
                      <a:r>
                        <a:rPr kumimoji="1" lang="ja-JP" altLang="en-US" sz="1100" dirty="0">
                          <a:solidFill>
                            <a:schemeClr val="tx1"/>
                          </a:solidFill>
                          <a:latin typeface="+mn-ea"/>
                          <a:ea typeface="+mn-ea"/>
                        </a:rPr>
                        <a:t>円／人（定員）</a:t>
                      </a:r>
                      <a:endParaRPr kumimoji="1" lang="en-US" altLang="ja-JP" sz="1100" dirty="0">
                        <a:solidFill>
                          <a:schemeClr val="tx1"/>
                        </a:solidFill>
                        <a:latin typeface="+mn-ea"/>
                        <a:ea typeface="+mn-ea"/>
                      </a:endParaRPr>
                    </a:p>
                    <a:p>
                      <a:pPr algn="l"/>
                      <a:r>
                        <a:rPr kumimoji="1" lang="ja-JP" altLang="en-US" sz="1100" dirty="0">
                          <a:solidFill>
                            <a:schemeClr val="tx1"/>
                          </a:solidFill>
                          <a:latin typeface="+mn-ea"/>
                          <a:ea typeface="+mn-ea"/>
                        </a:rPr>
                        <a:t>通所系：  </a:t>
                      </a:r>
                      <a:r>
                        <a:rPr kumimoji="1" lang="en-US" altLang="ja-JP" sz="1100" dirty="0">
                          <a:solidFill>
                            <a:schemeClr val="tx1"/>
                          </a:solidFill>
                          <a:latin typeface="+mn-ea"/>
                          <a:ea typeface="+mn-ea"/>
                        </a:rPr>
                        <a:t>3,000</a:t>
                      </a:r>
                      <a:r>
                        <a:rPr kumimoji="1" lang="ja-JP" altLang="en-US" sz="1100" dirty="0">
                          <a:solidFill>
                            <a:schemeClr val="tx1"/>
                          </a:solidFill>
                          <a:latin typeface="+mn-ea"/>
                          <a:ea typeface="+mn-ea"/>
                        </a:rPr>
                        <a:t>円／人（定員）</a:t>
                      </a:r>
                      <a:endParaRPr kumimoji="1" lang="en-US" altLang="ja-JP" sz="1100" dirty="0">
                        <a:solidFill>
                          <a:schemeClr val="tx1"/>
                        </a:solidFill>
                        <a:latin typeface="+mn-ea"/>
                        <a:ea typeface="+mn-ea"/>
                      </a:endParaRPr>
                    </a:p>
                    <a:p>
                      <a:pPr algn="l"/>
                      <a:r>
                        <a:rPr kumimoji="1" lang="ja-JP" altLang="en-US" sz="1100" dirty="0">
                          <a:solidFill>
                            <a:schemeClr val="tx1"/>
                          </a:solidFill>
                          <a:latin typeface="+mn-ea"/>
                          <a:ea typeface="+mn-ea"/>
                        </a:rPr>
                        <a:t>訪問系：</a:t>
                      </a:r>
                      <a:r>
                        <a:rPr kumimoji="1" lang="en-US" altLang="ja-JP" sz="1100" dirty="0">
                          <a:solidFill>
                            <a:schemeClr val="tx1"/>
                          </a:solidFill>
                          <a:latin typeface="+mn-ea"/>
                          <a:ea typeface="+mn-ea"/>
                        </a:rPr>
                        <a:t>31,000</a:t>
                      </a:r>
                      <a:r>
                        <a:rPr kumimoji="1" lang="ja-JP" altLang="en-US" sz="1100" dirty="0">
                          <a:solidFill>
                            <a:schemeClr val="tx1"/>
                          </a:solidFill>
                          <a:latin typeface="+mn-ea"/>
                          <a:ea typeface="+mn-ea"/>
                        </a:rPr>
                        <a:t>円／施設</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latin typeface="+mn-ea"/>
                          <a:ea typeface="+mn-ea"/>
                        </a:rPr>
                        <a:t>6,400</a:t>
                      </a:r>
                      <a:r>
                        <a:rPr kumimoji="1" lang="ja-JP" altLang="en-US" sz="1100" dirty="0">
                          <a:latin typeface="+mn-ea"/>
                          <a:ea typeface="+mn-ea"/>
                        </a:rPr>
                        <a:t>円／人（定員）</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a:t>
                      </a:r>
                      <a:r>
                        <a:rPr lang="ja-JP" altLang="en-US" sz="1100" kern="100" dirty="0">
                          <a:effectLst/>
                          <a:latin typeface="+mn-ea"/>
                          <a:ea typeface="+mn-ea"/>
                        </a:rPr>
                        <a:t>京都市域を除く</a:t>
                      </a:r>
                      <a:endParaRPr lang="ja-JP" alt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970785381"/>
                  </a:ext>
                </a:extLst>
              </a:tr>
              <a:tr h="6096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障害者施設等</a:t>
                      </a:r>
                      <a:r>
                        <a:rPr kumimoji="1" lang="en-US" altLang="ja-JP" sz="1200" dirty="0">
                          <a:latin typeface="+mn-ea"/>
                          <a:ea typeface="+mn-ea"/>
                        </a:rPr>
                        <a:t>※</a:t>
                      </a:r>
                      <a:endParaRPr kumimoji="1" lang="ja-JP" altLang="en-US" sz="1200" dirty="0">
                        <a:latin typeface="+mn-ea"/>
                        <a:ea typeface="+mn-ea"/>
                      </a:endParaRPr>
                    </a:p>
                  </a:txBody>
                  <a:tcPr marL="68580" marR="68580" marT="0" marB="0" anchor="ctr"/>
                </a:tc>
                <a:tc>
                  <a:txBody>
                    <a:bodyPr/>
                    <a:lstStyle/>
                    <a:p>
                      <a:pPr algn="l"/>
                      <a:r>
                        <a:rPr kumimoji="1" lang="ja-JP" altLang="en-US" sz="1100" dirty="0">
                          <a:latin typeface="+mn-ea"/>
                          <a:ea typeface="+mn-ea"/>
                        </a:rPr>
                        <a:t>入所系：</a:t>
                      </a:r>
                      <a:r>
                        <a:rPr kumimoji="1" lang="en-US" altLang="ja-JP" sz="1100" dirty="0">
                          <a:latin typeface="+mn-ea"/>
                          <a:ea typeface="+mn-ea"/>
                        </a:rPr>
                        <a:t>12,000</a:t>
                      </a:r>
                      <a:r>
                        <a:rPr kumimoji="1" lang="ja-JP" altLang="en-US" sz="1100" dirty="0">
                          <a:latin typeface="+mn-ea"/>
                          <a:ea typeface="+mn-ea"/>
                        </a:rPr>
                        <a:t>円／人（定員）</a:t>
                      </a:r>
                      <a:endParaRPr kumimoji="1" lang="en-US" altLang="ja-JP" sz="1100" dirty="0">
                        <a:latin typeface="+mn-ea"/>
                        <a:ea typeface="+mn-ea"/>
                      </a:endParaRPr>
                    </a:p>
                    <a:p>
                      <a:pPr algn="l"/>
                      <a:r>
                        <a:rPr kumimoji="1" lang="ja-JP" altLang="en-US" sz="1100" dirty="0">
                          <a:latin typeface="+mn-ea"/>
                          <a:ea typeface="+mn-ea"/>
                        </a:rPr>
                        <a:t>通所系：  </a:t>
                      </a:r>
                      <a:r>
                        <a:rPr kumimoji="1" lang="en-US" altLang="ja-JP" sz="1100" dirty="0">
                          <a:latin typeface="+mn-ea"/>
                          <a:ea typeface="+mn-ea"/>
                        </a:rPr>
                        <a:t>6,000</a:t>
                      </a:r>
                      <a:r>
                        <a:rPr kumimoji="1" lang="ja-JP" altLang="en-US" sz="1100" dirty="0">
                          <a:latin typeface="+mn-ea"/>
                          <a:ea typeface="+mn-ea"/>
                        </a:rPr>
                        <a:t>円／人（定員）</a:t>
                      </a:r>
                      <a:endParaRPr kumimoji="1" lang="en-US" altLang="ja-JP" sz="1100" dirty="0">
                        <a:latin typeface="+mn-ea"/>
                        <a:ea typeface="+mn-ea"/>
                      </a:endParaRPr>
                    </a:p>
                    <a:p>
                      <a:pPr algn="l"/>
                      <a:r>
                        <a:rPr kumimoji="1" lang="ja-JP" altLang="en-US" sz="1100" dirty="0">
                          <a:latin typeface="+mn-ea"/>
                          <a:ea typeface="+mn-ea"/>
                        </a:rPr>
                        <a:t>訪問系：</a:t>
                      </a:r>
                      <a:r>
                        <a:rPr kumimoji="1" lang="en-US" altLang="ja-JP" sz="1100" dirty="0">
                          <a:latin typeface="+mn-ea"/>
                          <a:ea typeface="+mn-ea"/>
                        </a:rPr>
                        <a:t>30,000</a:t>
                      </a:r>
                      <a:r>
                        <a:rPr kumimoji="1" lang="ja-JP" altLang="en-US" sz="1100" dirty="0">
                          <a:latin typeface="+mn-ea"/>
                          <a:ea typeface="+mn-ea"/>
                        </a:rPr>
                        <a:t>円／施設</a:t>
                      </a:r>
                      <a:r>
                        <a:rPr kumimoji="1" lang="en-US" altLang="ja-JP" sz="1100" dirty="0">
                          <a:latin typeface="+mn-ea"/>
                          <a:ea typeface="+mn-ea"/>
                        </a:rPr>
                        <a:t>          </a:t>
                      </a:r>
                      <a:r>
                        <a:rPr kumimoji="1" lang="ja-JP" altLang="en-US" sz="1100" dirty="0">
                          <a:latin typeface="+mn-ea"/>
                          <a:ea typeface="+mn-ea"/>
                        </a:rPr>
                        <a:t>　</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latin typeface="+mn-ea"/>
                          <a:ea typeface="+mn-ea"/>
                        </a:rPr>
                        <a:t>6,400</a:t>
                      </a:r>
                      <a:r>
                        <a:rPr kumimoji="1" lang="ja-JP" altLang="en-US" sz="1100" dirty="0">
                          <a:latin typeface="+mn-ea"/>
                          <a:ea typeface="+mn-ea"/>
                        </a:rPr>
                        <a:t>円／人（定員）</a:t>
                      </a:r>
                    </a:p>
                  </a:txBody>
                  <a:tcPr marL="68580" marR="68580" marT="0" marB="0" anchor="ct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r>
                        <a:rPr lang="en-US" altLang="ja-JP" sz="1100" kern="100" dirty="0">
                          <a:effectLst/>
                          <a:latin typeface="+mn-ea"/>
                          <a:ea typeface="+mn-ea"/>
                        </a:rPr>
                        <a:t>※</a:t>
                      </a:r>
                      <a:r>
                        <a:rPr lang="ja-JP" altLang="en-US" sz="1100" kern="100" dirty="0">
                          <a:effectLst/>
                          <a:latin typeface="+mn-ea"/>
                          <a:ea typeface="+mn-ea"/>
                        </a:rPr>
                        <a:t>京都市域を除く</a:t>
                      </a:r>
                      <a:endParaRPr lang="ja-JP" altLang="ja-JP" sz="1100" kern="100" dirty="0">
                        <a:effectLst/>
                        <a:latin typeface="+mn-ea"/>
                        <a:ea typeface="+mn-ea"/>
                        <a:cs typeface="Times New Roman" panose="02020603050405020304" pitchFamily="18" charset="0"/>
                      </a:endParaRPr>
                    </a:p>
                    <a:p>
                      <a:pPr marR="66675" algn="l">
                        <a:spcAft>
                          <a:spcPts val="0"/>
                        </a:spcAft>
                      </a:pPr>
                      <a:endParaRPr lang="ja-JP" sz="11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288582214"/>
                  </a:ext>
                </a:extLst>
              </a:tr>
              <a:tr h="693019">
                <a:tc>
                  <a:txBody>
                    <a:bodyPr/>
                    <a:lstStyle/>
                    <a:p>
                      <a:pPr marL="0" marR="66675" lvl="0" indent="0" algn="just"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私立保育所</a:t>
                      </a:r>
                      <a:endParaRPr kumimoji="1" lang="en-US" altLang="ja-JP" sz="1200" dirty="0">
                        <a:latin typeface="+mn-ea"/>
                        <a:ea typeface="+mn-ea"/>
                      </a:endParaRPr>
                    </a:p>
                    <a:p>
                      <a:pPr marL="0" marR="66675" lvl="0" indent="0" algn="just"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等</a:t>
                      </a: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algn="l"/>
                      <a:r>
                        <a:rPr kumimoji="1" lang="ja-JP" altLang="en-US" sz="1100" dirty="0">
                          <a:latin typeface="+mn-ea"/>
                          <a:ea typeface="+mn-ea"/>
                        </a:rPr>
                        <a:t>定員</a:t>
                      </a:r>
                      <a:r>
                        <a:rPr kumimoji="1" lang="en-US" altLang="ja-JP" sz="1100" dirty="0">
                          <a:latin typeface="+mn-ea"/>
                          <a:ea typeface="+mn-ea"/>
                        </a:rPr>
                        <a:t>100</a:t>
                      </a:r>
                      <a:r>
                        <a:rPr kumimoji="1" lang="ja-JP" altLang="en-US" sz="1100" dirty="0">
                          <a:latin typeface="+mn-ea"/>
                          <a:ea typeface="+mn-ea"/>
                        </a:rPr>
                        <a:t>人以下：  </a:t>
                      </a:r>
                      <a:r>
                        <a:rPr kumimoji="1" lang="en-US" altLang="ja-JP" sz="1100" dirty="0">
                          <a:latin typeface="+mn-ea"/>
                          <a:ea typeface="+mn-ea"/>
                        </a:rPr>
                        <a:t>27,000</a:t>
                      </a:r>
                      <a:r>
                        <a:rPr kumimoji="1" lang="ja-JP" altLang="en-US" sz="1100" dirty="0">
                          <a:latin typeface="+mn-ea"/>
                          <a:ea typeface="+mn-ea"/>
                        </a:rPr>
                        <a:t>円／施設</a:t>
                      </a:r>
                      <a:endParaRPr kumimoji="1" lang="en-US" altLang="ja-JP" sz="1100" dirty="0">
                        <a:latin typeface="+mn-ea"/>
                        <a:ea typeface="+mn-ea"/>
                      </a:endParaRPr>
                    </a:p>
                    <a:p>
                      <a:pPr algn="l"/>
                      <a:r>
                        <a:rPr kumimoji="1" lang="ja-JP" altLang="en-US" sz="1100" dirty="0">
                          <a:latin typeface="+mn-ea"/>
                          <a:ea typeface="+mn-ea"/>
                        </a:rPr>
                        <a:t>定員</a:t>
                      </a:r>
                      <a:r>
                        <a:rPr kumimoji="1" lang="en-US" altLang="ja-JP" sz="1100" dirty="0">
                          <a:latin typeface="+mn-ea"/>
                          <a:ea typeface="+mn-ea"/>
                        </a:rPr>
                        <a:t>101</a:t>
                      </a:r>
                      <a:r>
                        <a:rPr kumimoji="1" lang="ja-JP" altLang="en-US" sz="1100" dirty="0">
                          <a:latin typeface="+mn-ea"/>
                          <a:ea typeface="+mn-ea"/>
                        </a:rPr>
                        <a:t>～</a:t>
                      </a:r>
                      <a:r>
                        <a:rPr kumimoji="1" lang="en-US" altLang="ja-JP" sz="1100" dirty="0">
                          <a:latin typeface="+mn-ea"/>
                          <a:ea typeface="+mn-ea"/>
                        </a:rPr>
                        <a:t>300</a:t>
                      </a:r>
                      <a:r>
                        <a:rPr kumimoji="1" lang="ja-JP" altLang="en-US" sz="1100" dirty="0">
                          <a:latin typeface="+mn-ea"/>
                          <a:ea typeface="+mn-ea"/>
                        </a:rPr>
                        <a:t>人：</a:t>
                      </a:r>
                      <a:r>
                        <a:rPr kumimoji="1" lang="en-US" altLang="ja-JP" sz="1100" dirty="0">
                          <a:latin typeface="+mn-ea"/>
                          <a:ea typeface="+mn-ea"/>
                        </a:rPr>
                        <a:t>80,000</a:t>
                      </a:r>
                      <a:r>
                        <a:rPr kumimoji="1" lang="ja-JP" altLang="en-US" sz="1100" dirty="0">
                          <a:latin typeface="+mn-ea"/>
                          <a:ea typeface="+mn-ea"/>
                        </a:rPr>
                        <a:t>円／施設</a:t>
                      </a:r>
                      <a:endParaRPr kumimoji="1" lang="en-US" altLang="ja-JP" sz="1100" dirty="0">
                        <a:latin typeface="+mn-ea"/>
                        <a:ea typeface="+mn-ea"/>
                      </a:endParaRPr>
                    </a:p>
                    <a:p>
                      <a:pPr algn="l"/>
                      <a:r>
                        <a:rPr kumimoji="1" lang="ja-JP" altLang="en-US" sz="1100" dirty="0">
                          <a:latin typeface="+mn-ea"/>
                          <a:ea typeface="+mn-ea"/>
                        </a:rPr>
                        <a:t>定員</a:t>
                      </a:r>
                      <a:r>
                        <a:rPr kumimoji="1" lang="en-US" altLang="ja-JP" sz="1100" dirty="0">
                          <a:latin typeface="+mn-ea"/>
                          <a:ea typeface="+mn-ea"/>
                        </a:rPr>
                        <a:t>301</a:t>
                      </a:r>
                      <a:r>
                        <a:rPr kumimoji="1" lang="ja-JP" altLang="en-US" sz="1100" dirty="0">
                          <a:latin typeface="+mn-ea"/>
                          <a:ea typeface="+mn-ea"/>
                        </a:rPr>
                        <a:t>人以上：</a:t>
                      </a:r>
                      <a:r>
                        <a:rPr kumimoji="1" lang="en-US" altLang="ja-JP" sz="1100" dirty="0">
                          <a:latin typeface="+mn-ea"/>
                          <a:ea typeface="+mn-ea"/>
                        </a:rPr>
                        <a:t>267,000</a:t>
                      </a:r>
                      <a:r>
                        <a:rPr kumimoji="1" lang="ja-JP" altLang="en-US" sz="1100" dirty="0">
                          <a:latin typeface="+mn-ea"/>
                          <a:ea typeface="+mn-ea"/>
                        </a:rPr>
                        <a:t>円／施設</a:t>
                      </a:r>
                      <a:endParaRPr lang="ja-JP" sz="1100" kern="100" dirty="0">
                        <a:effectLst/>
                        <a:latin typeface="+mn-ea"/>
                        <a:ea typeface="+mn-ea"/>
                        <a:cs typeface="Times New Roman" panose="02020603050405020304" pitchFamily="18" charset="0"/>
                      </a:endParaRPr>
                    </a:p>
                  </a:txBody>
                  <a:tcPr marL="68580" marR="68580" marT="0" marB="0" anchor="ctr"/>
                </a:tc>
                <a:tc>
                  <a:txBody>
                    <a:bodyPr/>
                    <a:lstStyle/>
                    <a:p>
                      <a:pPr marR="66675"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43623633"/>
                  </a:ext>
                </a:extLst>
              </a:tr>
              <a:tr h="28130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a:effectLst/>
                          <a:latin typeface="+mn-ea"/>
                          <a:ea typeface="+mn-ea"/>
                        </a:rPr>
                        <a:t>薬　　　局</a:t>
                      </a:r>
                      <a:endParaRPr lang="ja-JP" altLang="en-US" sz="1200" dirty="0">
                        <a:latin typeface="+mn-ea"/>
                        <a:ea typeface="+mn-ea"/>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100" kern="100" dirty="0">
                          <a:effectLst/>
                          <a:latin typeface="+mn-ea"/>
                          <a:ea typeface="+mn-ea"/>
                        </a:rPr>
                        <a:t>　　　　　　　　</a:t>
                      </a:r>
                      <a:r>
                        <a:rPr lang="en-US" altLang="ja-JP" sz="1100" kern="100" dirty="0">
                          <a:effectLst/>
                          <a:latin typeface="+mn-ea"/>
                          <a:ea typeface="+mn-ea"/>
                        </a:rPr>
                        <a:t>13,000</a:t>
                      </a:r>
                      <a:r>
                        <a:rPr lang="ja-JP" altLang="en-US" sz="1100" kern="100" dirty="0">
                          <a:effectLst/>
                          <a:latin typeface="+mn-ea"/>
                          <a:ea typeface="+mn-ea"/>
                        </a:rPr>
                        <a:t>円／店舗</a:t>
                      </a:r>
                      <a:endParaRPr lang="ja-JP" altLang="en-US" sz="1100" dirty="0">
                        <a:latin typeface="+mn-ea"/>
                        <a:ea typeface="+mn-ea"/>
                      </a:endParaRPr>
                    </a:p>
                  </a:txBody>
                  <a:tcPr marL="68580" marR="68580" marT="0" marB="0" anchor="ctr"/>
                </a:tc>
                <a:tc>
                  <a:txBody>
                    <a:bodyPr/>
                    <a:lstStyle/>
                    <a:p>
                      <a:pPr marR="66675" algn="ctr">
                        <a:spcAft>
                          <a:spcPts val="0"/>
                        </a:spcAft>
                      </a:pPr>
                      <a:r>
                        <a:rPr lang="en-US" alt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just">
                        <a:spcAft>
                          <a:spcPts val="0"/>
                        </a:spcAft>
                      </a:pPr>
                      <a:endParaRPr lang="ja-JP" sz="11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1560094"/>
                  </a:ext>
                </a:extLst>
              </a:tr>
            </a:tbl>
          </a:graphicData>
        </a:graphic>
      </p:graphicFrame>
      <p:sp>
        <p:nvSpPr>
          <p:cNvPr id="37" name="正方形/長方形 36">
            <a:extLst>
              <a:ext uri="{FF2B5EF4-FFF2-40B4-BE49-F238E27FC236}">
                <a16:creationId xmlns:a16="http://schemas.microsoft.com/office/drawing/2014/main" id="{7FA241E1-2767-4B3C-A7AB-F302C5EBFEF4}"/>
              </a:ext>
            </a:extLst>
          </p:cNvPr>
          <p:cNvSpPr/>
          <p:nvPr/>
        </p:nvSpPr>
        <p:spPr>
          <a:xfrm>
            <a:off x="298182" y="1886793"/>
            <a:ext cx="6410370" cy="6882395"/>
          </a:xfrm>
          <a:prstGeom prst="rect">
            <a:avLst/>
          </a:prstGeom>
          <a:no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D8ABA89-4CF1-4C03-8BBE-B506D880A282}"/>
              </a:ext>
            </a:extLst>
          </p:cNvPr>
          <p:cNvSpPr txBox="1"/>
          <p:nvPr/>
        </p:nvSpPr>
        <p:spPr>
          <a:xfrm>
            <a:off x="375556" y="1764510"/>
            <a:ext cx="1201479"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事業概要</a:t>
            </a:r>
          </a:p>
        </p:txBody>
      </p:sp>
      <p:sp>
        <p:nvSpPr>
          <p:cNvPr id="10" name="正方形/長方形 9">
            <a:extLst>
              <a:ext uri="{FF2B5EF4-FFF2-40B4-BE49-F238E27FC236}">
                <a16:creationId xmlns:a16="http://schemas.microsoft.com/office/drawing/2014/main" id="{B3E5AA4C-A147-4155-84DE-FFED828AFA33}"/>
              </a:ext>
            </a:extLst>
          </p:cNvPr>
          <p:cNvSpPr/>
          <p:nvPr/>
        </p:nvSpPr>
        <p:spPr>
          <a:xfrm>
            <a:off x="298181" y="9115779"/>
            <a:ext cx="6410370" cy="553999"/>
          </a:xfrm>
          <a:prstGeom prst="rect">
            <a:avLst/>
          </a:prstGeom>
          <a:no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69DB24C-7D71-4DAC-8403-D7CD6DB80FAB}"/>
              </a:ext>
            </a:extLst>
          </p:cNvPr>
          <p:cNvSpPr txBox="1"/>
          <p:nvPr/>
        </p:nvSpPr>
        <p:spPr>
          <a:xfrm>
            <a:off x="375555" y="8821942"/>
            <a:ext cx="1201479" cy="369332"/>
          </a:xfrm>
          <a:prstGeom prst="rect">
            <a:avLst/>
          </a:prstGeom>
          <a:solidFill>
            <a:srgbClr val="CC99FF"/>
          </a:solidFill>
        </p:spPr>
        <p:txBody>
          <a:bodyPr wrap="square" rtlCol="0">
            <a:spAutoFit/>
          </a:bodyPr>
          <a:lstStyle/>
          <a:p>
            <a:pPr algn="ctr"/>
            <a:r>
              <a:rPr kumimoji="1" lang="ja-JP" altLang="en-US" b="1" dirty="0">
                <a:solidFill>
                  <a:schemeClr val="bg1"/>
                </a:solidFill>
                <a:latin typeface="ＭＳ ゴシック" panose="020B0609070205080204" pitchFamily="49" charset="-128"/>
                <a:ea typeface="ＭＳ ゴシック" panose="020B0609070205080204" pitchFamily="49" charset="-128"/>
              </a:rPr>
              <a:t>問合せ</a:t>
            </a:r>
          </a:p>
        </p:txBody>
      </p:sp>
      <p:sp>
        <p:nvSpPr>
          <p:cNvPr id="12" name="テキスト ボックス 11">
            <a:extLst>
              <a:ext uri="{FF2B5EF4-FFF2-40B4-BE49-F238E27FC236}">
                <a16:creationId xmlns:a16="http://schemas.microsoft.com/office/drawing/2014/main" id="{F246BD86-9541-4C14-B2AD-253E94911118}"/>
              </a:ext>
            </a:extLst>
          </p:cNvPr>
          <p:cNvSpPr txBox="1"/>
          <p:nvPr/>
        </p:nvSpPr>
        <p:spPr>
          <a:xfrm>
            <a:off x="395787" y="9168533"/>
            <a:ext cx="6312763" cy="553998"/>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京都府医療・福祉施設経営改善等補助金センター　コールセンター</a:t>
            </a:r>
            <a:endParaRPr kumimoji="1" lang="en-US" altLang="ja-JP" sz="1400" dirty="0">
              <a:latin typeface="ＭＳ ゴシック" panose="020B0609070205080204" pitchFamily="49" charset="-128"/>
              <a:ea typeface="ＭＳ ゴシック" panose="020B0609070205080204" pitchFamily="49" charset="-128"/>
            </a:endParaRPr>
          </a:p>
          <a:p>
            <a:pPr algn="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b="1" dirty="0">
                <a:latin typeface="ＭＳ ゴシック" panose="020B0609070205080204" pitchFamily="49" charset="-128"/>
                <a:ea typeface="ＭＳ ゴシック" panose="020B0609070205080204" pitchFamily="49" charset="-128"/>
              </a:rPr>
              <a:t>電話　０７５－７０８－７２４９</a:t>
            </a:r>
            <a:endParaRPr kumimoji="1" lang="ja-JP" altLang="en-US" sz="1600" b="1" dirty="0"/>
          </a:p>
        </p:txBody>
      </p:sp>
      <p:sp>
        <p:nvSpPr>
          <p:cNvPr id="2" name="正方形/長方形 1">
            <a:extLst>
              <a:ext uri="{FF2B5EF4-FFF2-40B4-BE49-F238E27FC236}">
                <a16:creationId xmlns:a16="http://schemas.microsoft.com/office/drawing/2014/main" id="{387D9FB4-11B5-4717-BB91-675B1A761137}"/>
              </a:ext>
            </a:extLst>
          </p:cNvPr>
          <p:cNvSpPr/>
          <p:nvPr/>
        </p:nvSpPr>
        <p:spPr>
          <a:xfrm>
            <a:off x="1828800" y="7566660"/>
            <a:ext cx="4702185" cy="51816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050" dirty="0">
                <a:solidFill>
                  <a:sysClr val="windowText" lastClr="000000"/>
                </a:solidFill>
                <a:latin typeface="ＭＳ ゴシック" panose="020B0609070205080204" pitchFamily="49" charset="-128"/>
                <a:ea typeface="ＭＳ ゴシック" panose="020B0609070205080204" pitchFamily="49" charset="-128"/>
                <a:hlinkClick r:id="rId3"/>
              </a:rPr>
              <a:t>https://aadcc9e8.form.kintoneapp.com/public/00d0dbef6c0389274573921b9ebc90fedf5d83492bda1ec3820d7d5d2785aca9</a:t>
            </a:r>
            <a:endParaRPr lang="en-US" altLang="ja-JP" sz="1050" dirty="0">
              <a:solidFill>
                <a:sysClr val="windowText" lastClr="000000"/>
              </a:solidFill>
              <a:latin typeface="ＭＳ ゴシック" panose="020B0609070205080204" pitchFamily="49" charset="-128"/>
              <a:ea typeface="ＭＳ ゴシック" panose="020B0609070205080204" pitchFamily="49" charset="-128"/>
            </a:endParaRPr>
          </a:p>
          <a:p>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（令和６年１月</a:t>
            </a:r>
            <a:r>
              <a:rPr lang="en-US" altLang="ja-JP" sz="1050" dirty="0">
                <a:solidFill>
                  <a:sysClr val="windowText" lastClr="000000"/>
                </a:solidFill>
                <a:latin typeface="ＭＳ ゴシック" panose="020B0609070205080204" pitchFamily="49" charset="-128"/>
                <a:ea typeface="ＭＳ ゴシック" panose="020B0609070205080204" pitchFamily="49" charset="-128"/>
              </a:rPr>
              <a:t>31</a:t>
            </a:r>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日</a:t>
            </a:r>
            <a:r>
              <a:rPr lang="en-US" altLang="ja-JP" sz="1050" dirty="0">
                <a:solidFill>
                  <a:sysClr val="windowText" lastClr="000000"/>
                </a:solidFill>
                <a:latin typeface="ＭＳ ゴシック" panose="020B0609070205080204" pitchFamily="49" charset="-128"/>
                <a:ea typeface="ＭＳ ゴシック" panose="020B0609070205080204" pitchFamily="49" charset="-128"/>
              </a:rPr>
              <a:t>23</a:t>
            </a:r>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時</a:t>
            </a:r>
            <a:r>
              <a:rPr lang="en-US" altLang="ja-JP" sz="1050" dirty="0">
                <a:solidFill>
                  <a:sysClr val="windowText" lastClr="000000"/>
                </a:solidFill>
                <a:latin typeface="ＭＳ ゴシック" panose="020B0609070205080204" pitchFamily="49" charset="-128"/>
                <a:ea typeface="ＭＳ ゴシック" panose="020B0609070205080204" pitchFamily="49" charset="-128"/>
              </a:rPr>
              <a:t>59</a:t>
            </a:r>
            <a:r>
              <a:rPr lang="ja-JP" altLang="en-US" sz="1050" dirty="0">
                <a:solidFill>
                  <a:sysClr val="windowText" lastClr="000000"/>
                </a:solidFill>
                <a:latin typeface="ＭＳ ゴシック" panose="020B0609070205080204" pitchFamily="49" charset="-128"/>
                <a:ea typeface="ＭＳ ゴシック" panose="020B0609070205080204" pitchFamily="49" charset="-128"/>
              </a:rPr>
              <a:t>分まで）</a:t>
            </a:r>
            <a:endParaRPr kumimoji="1" lang="ja-JP" altLang="en-US" dirty="0"/>
          </a:p>
        </p:txBody>
      </p:sp>
    </p:spTree>
    <p:extLst>
      <p:ext uri="{BB962C8B-B14F-4D97-AF65-F5344CB8AC3E}">
        <p14:creationId xmlns:p14="http://schemas.microsoft.com/office/powerpoint/2010/main" val="11563546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1417</TotalTime>
  <Words>525</Words>
  <Application>Microsoft Office PowerPoint</Application>
  <PresentationFormat>A4 210 x 297 mm</PresentationFormat>
  <Paragraphs>87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社会福祉施設等省エネ推進緊急対策事業 ※本チラシは予告です。内容変更の可能性がありますので、必ず正式募集案内をご確認ください。</dc:title>
  <dc:creator>仁島　麻理絵</dc:creator>
  <cp:lastModifiedBy>田川　智子</cp:lastModifiedBy>
  <cp:revision>149</cp:revision>
  <cp:lastPrinted>2023-12-12T23:38:41Z</cp:lastPrinted>
  <dcterms:created xsi:type="dcterms:W3CDTF">2022-07-21T03:07:26Z</dcterms:created>
  <dcterms:modified xsi:type="dcterms:W3CDTF">2024-01-09T05:57:49Z</dcterms:modified>
</cp:coreProperties>
</file>