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F99FF"/>
    <a:srgbClr val="66CCFF"/>
    <a:srgbClr val="99CCFF"/>
    <a:srgbClr val="CC99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660"/>
  </p:normalViewPr>
  <p:slideViewPr>
    <p:cSldViewPr snapToGrid="0">
      <p:cViewPr varScale="1">
        <p:scale>
          <a:sx n="66" d="100"/>
          <a:sy n="66" d="100"/>
        </p:scale>
        <p:origin x="2621" y="58"/>
      </p:cViewPr>
      <p:guideLst/>
    </p:cSldViewPr>
  </p:slideViewPr>
  <p:notesTextViewPr>
    <p:cViewPr>
      <p:scale>
        <a:sx n="1" d="1"/>
        <a:sy n="1" d="1"/>
      </p:scale>
      <p:origin x="0" y="0"/>
    </p:cViewPr>
  </p:notesTextViewPr>
  <p:notesViewPr>
    <p:cSldViewPr snapToGrid="0">
      <p:cViewPr varScale="1">
        <p:scale>
          <a:sx n="60" d="100"/>
          <a:sy n="60" d="100"/>
        </p:scale>
        <p:origin x="3274" y="5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5448" cy="497838"/>
          </a:xfrm>
          <a:prstGeom prst="rect">
            <a:avLst/>
          </a:prstGeom>
        </p:spPr>
        <p:txBody>
          <a:bodyPr vert="horz" lIns="91303" tIns="45651" rIns="91303" bIns="4565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4" y="2"/>
            <a:ext cx="2945448" cy="497838"/>
          </a:xfrm>
          <a:prstGeom prst="rect">
            <a:avLst/>
          </a:prstGeom>
        </p:spPr>
        <p:txBody>
          <a:bodyPr vert="horz" lIns="91303" tIns="45651" rIns="91303" bIns="45651" rtlCol="0"/>
          <a:lstStyle>
            <a:lvl1pPr algn="r">
              <a:defRPr sz="1200"/>
            </a:lvl1pPr>
          </a:lstStyle>
          <a:p>
            <a:fld id="{A39C2D82-CD99-497D-980D-49DAFD138787}" type="datetimeFigureOut">
              <a:rPr kumimoji="1" lang="ja-JP" altLang="en-US" smtClean="0"/>
              <a:t>2023/10/26</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303" tIns="45651" rIns="91303" bIns="45651" rtlCol="0" anchor="ctr"/>
          <a:lstStyle/>
          <a:p>
            <a:endParaRPr lang="ja-JP" altLang="en-US"/>
          </a:p>
        </p:txBody>
      </p:sp>
      <p:sp>
        <p:nvSpPr>
          <p:cNvPr id="5" name="ノート プレースホルダー 4"/>
          <p:cNvSpPr>
            <a:spLocks noGrp="1"/>
          </p:cNvSpPr>
          <p:nvPr>
            <p:ph type="body" sz="quarter" idx="3"/>
          </p:nvPr>
        </p:nvSpPr>
        <p:spPr>
          <a:xfrm>
            <a:off x="680085" y="4777028"/>
            <a:ext cx="5437506" cy="3908187"/>
          </a:xfrm>
          <a:prstGeom prst="rect">
            <a:avLst/>
          </a:prstGeom>
        </p:spPr>
        <p:txBody>
          <a:bodyPr vert="horz" lIns="91303" tIns="45651" rIns="91303" bIns="4565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303" tIns="45651" rIns="91303" bIns="4565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0"/>
            <a:ext cx="2945448" cy="497838"/>
          </a:xfrm>
          <a:prstGeom prst="rect">
            <a:avLst/>
          </a:prstGeom>
        </p:spPr>
        <p:txBody>
          <a:bodyPr vert="horz" lIns="91303" tIns="45651" rIns="91303" bIns="45651" rtlCol="0" anchor="b"/>
          <a:lstStyle>
            <a:lvl1pPr algn="r">
              <a:defRPr sz="1200"/>
            </a:lvl1pPr>
          </a:lstStyle>
          <a:p>
            <a:fld id="{790DA9A1-BA55-400B-BEFB-B42AB3406CD7}" type="slidenum">
              <a:rPr kumimoji="1" lang="ja-JP" altLang="en-US" smtClean="0"/>
              <a:t>‹#›</a:t>
            </a:fld>
            <a:endParaRPr kumimoji="1" lang="ja-JP" altLang="en-US"/>
          </a:p>
        </p:txBody>
      </p:sp>
    </p:spTree>
    <p:extLst>
      <p:ext uri="{BB962C8B-B14F-4D97-AF65-F5344CB8AC3E}">
        <p14:creationId xmlns:p14="http://schemas.microsoft.com/office/powerpoint/2010/main" val="19453452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90DA9A1-BA55-400B-BEFB-B42AB3406CD7}" type="slidenum">
              <a:rPr kumimoji="1" lang="ja-JP" altLang="en-US" smtClean="0"/>
              <a:t>1</a:t>
            </a:fld>
            <a:endParaRPr kumimoji="1" lang="ja-JP" altLang="en-US"/>
          </a:p>
        </p:txBody>
      </p:sp>
    </p:spTree>
    <p:extLst>
      <p:ext uri="{BB962C8B-B14F-4D97-AF65-F5344CB8AC3E}">
        <p14:creationId xmlns:p14="http://schemas.microsoft.com/office/powerpoint/2010/main" val="4201736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2023/10/26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383286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2023/10/26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15044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2023/10/26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196347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2023/10/26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742011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11FC45-42AF-415C-92CE-662861A909D6}" type="datetimeFigureOut">
              <a:rPr kumimoji="1" lang="ja-JP" altLang="en-US" smtClean="0"/>
              <a:t>2023/10/26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195184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2023/10/26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10518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611FC45-42AF-415C-92CE-662861A909D6}" type="datetimeFigureOut">
              <a:rPr kumimoji="1" lang="ja-JP" altLang="en-US" smtClean="0"/>
              <a:t>2023/10/26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56706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611FC45-42AF-415C-92CE-662861A909D6}" type="datetimeFigureOut">
              <a:rPr kumimoji="1" lang="ja-JP" altLang="en-US" smtClean="0"/>
              <a:t>2023/10/26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400573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11FC45-42AF-415C-92CE-662861A909D6}" type="datetimeFigureOut">
              <a:rPr kumimoji="1" lang="ja-JP" altLang="en-US" smtClean="0"/>
              <a:t>2023/10/26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55170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2023/10/26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210387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11FC45-42AF-415C-92CE-662861A909D6}" type="datetimeFigureOut">
              <a:rPr kumimoji="1" lang="ja-JP" altLang="en-US" smtClean="0"/>
              <a:t>2023/10/26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3893039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611FC45-42AF-415C-92CE-662861A909D6}" type="datetimeFigureOut">
              <a:rPr kumimoji="1" lang="ja-JP" altLang="en-US" smtClean="0"/>
              <a:t>2023/10/26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62BD84C-D1CA-40D5-A888-4A5E790583F6}" type="slidenum">
              <a:rPr kumimoji="1" lang="ja-JP" altLang="en-US" smtClean="0"/>
              <a:t>‹#›</a:t>
            </a:fld>
            <a:endParaRPr kumimoji="1" lang="ja-JP" altLang="en-US"/>
          </a:p>
        </p:txBody>
      </p:sp>
    </p:spTree>
    <p:extLst>
      <p:ext uri="{BB962C8B-B14F-4D97-AF65-F5344CB8AC3E}">
        <p14:creationId xmlns:p14="http://schemas.microsoft.com/office/powerpoint/2010/main" val="986306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6c22e30a.viewer.kintoneapp.com/public/7653cbefcd1cc9fae62522126fde9739138517cba7a1c7b208cd45bcdcedb01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8627D6A8-2E92-43B3-9FBD-84C1F54114E8}"/>
              </a:ext>
            </a:extLst>
          </p:cNvPr>
          <p:cNvSpPr txBox="1"/>
          <p:nvPr/>
        </p:nvSpPr>
        <p:spPr>
          <a:xfrm>
            <a:off x="356186" y="207567"/>
            <a:ext cx="6193463" cy="769441"/>
          </a:xfrm>
          <a:prstGeom prst="rect">
            <a:avLst/>
          </a:prstGeom>
          <a:solidFill>
            <a:srgbClr val="00B050"/>
          </a:solidFill>
        </p:spPr>
        <p:txBody>
          <a:bodyPr wrap="square" rtlCol="0">
            <a:spAutoFit/>
          </a:bodyPr>
          <a:lstStyle/>
          <a:p>
            <a:pPr algn="ctr"/>
            <a:r>
              <a:rPr kumimoji="1" lang="ja-JP" altLang="en-US" sz="2200" b="1" dirty="0">
                <a:solidFill>
                  <a:schemeClr val="bg1"/>
                </a:solidFill>
                <a:latin typeface="ＭＳ ゴシック" panose="020B0609070205080204" pitchFamily="49" charset="-128"/>
                <a:ea typeface="ＭＳ ゴシック" panose="020B0609070205080204" pitchFamily="49" charset="-128"/>
              </a:rPr>
              <a:t>京都府医療機関・社会福祉施設等</a:t>
            </a:r>
            <a:endParaRPr kumimoji="1" lang="en-US" altLang="ja-JP" sz="2200" b="1" dirty="0">
              <a:solidFill>
                <a:schemeClr val="bg1"/>
              </a:solidFill>
              <a:latin typeface="ＭＳ ゴシック" panose="020B0609070205080204" pitchFamily="49" charset="-128"/>
              <a:ea typeface="ＭＳ ゴシック" panose="020B0609070205080204" pitchFamily="49" charset="-128"/>
            </a:endParaRPr>
          </a:p>
          <a:p>
            <a:pPr algn="ctr"/>
            <a:r>
              <a:rPr kumimoji="1" lang="ja-JP" altLang="en-US" sz="2200" b="1" dirty="0">
                <a:solidFill>
                  <a:schemeClr val="bg1"/>
                </a:solidFill>
                <a:latin typeface="ＭＳ ゴシック" panose="020B0609070205080204" pitchFamily="49" charset="-128"/>
                <a:ea typeface="ＭＳ ゴシック" panose="020B0609070205080204" pitchFamily="49" charset="-128"/>
              </a:rPr>
              <a:t>経営改善支援事業</a:t>
            </a:r>
            <a:endParaRPr kumimoji="1" lang="en-US" altLang="ja-JP" sz="2200" b="1" dirty="0">
              <a:solidFill>
                <a:schemeClr val="bg1"/>
              </a:solidFill>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316C0E80-F6D1-4B76-9357-C7ED1639437E}"/>
              </a:ext>
            </a:extLst>
          </p:cNvPr>
          <p:cNvSpPr txBox="1"/>
          <p:nvPr/>
        </p:nvSpPr>
        <p:spPr>
          <a:xfrm>
            <a:off x="401379" y="953948"/>
            <a:ext cx="6055241" cy="523220"/>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　物価高騰により、厳しい経営状況にある医療機関や社会福祉施設等の事業継続と経営改善を支援するため、補助金を支給します。</a:t>
            </a:r>
          </a:p>
        </p:txBody>
      </p:sp>
      <p:sp>
        <p:nvSpPr>
          <p:cNvPr id="21" name="テキスト ボックス 20">
            <a:extLst>
              <a:ext uri="{FF2B5EF4-FFF2-40B4-BE49-F238E27FC236}">
                <a16:creationId xmlns:a16="http://schemas.microsoft.com/office/drawing/2014/main" id="{812366B3-6288-40CD-BCFA-CE05DECD4014}"/>
              </a:ext>
            </a:extLst>
          </p:cNvPr>
          <p:cNvSpPr txBox="1"/>
          <p:nvPr/>
        </p:nvSpPr>
        <p:spPr>
          <a:xfrm>
            <a:off x="174239" y="1440149"/>
            <a:ext cx="6578397" cy="830997"/>
          </a:xfrm>
          <a:prstGeom prst="rect">
            <a:avLst/>
          </a:prstGeom>
          <a:noFill/>
        </p:spPr>
        <p:txBody>
          <a:bodyPr wrap="square" rtlCol="0">
            <a:spAutoFit/>
          </a:bodyPr>
          <a:lstStyle/>
          <a:p>
            <a:r>
              <a:rPr kumimoji="1" lang="en-US" altLang="ja-JP" sz="1600" b="1" dirty="0">
                <a:solidFill>
                  <a:srgbClr val="FF0000"/>
                </a:solidFill>
                <a:latin typeface="ＭＳ ゴシック" panose="020B0609070205080204" pitchFamily="49" charset="-128"/>
                <a:ea typeface="ＭＳ ゴシック" panose="020B0609070205080204" pitchFamily="49" charset="-128"/>
              </a:rPr>
              <a:t>【</a:t>
            </a:r>
            <a:r>
              <a:rPr kumimoji="1" lang="ja-JP" altLang="en-US" sz="1600" b="1" dirty="0">
                <a:solidFill>
                  <a:srgbClr val="FF0000"/>
                </a:solidFill>
                <a:latin typeface="ＭＳ ゴシック" panose="020B0609070205080204" pitchFamily="49" charset="-128"/>
                <a:ea typeface="ＭＳ ゴシック" panose="020B0609070205080204" pitchFamily="49" charset="-128"/>
              </a:rPr>
              <a:t>延長しました</a:t>
            </a:r>
            <a:r>
              <a:rPr kumimoji="1" lang="en-US" altLang="ja-JP" sz="1600" b="1" dirty="0">
                <a:solidFill>
                  <a:srgbClr val="FF0000"/>
                </a:solidFill>
                <a:latin typeface="ＭＳ ゴシック" panose="020B0609070205080204" pitchFamily="49" charset="-128"/>
                <a:ea typeface="ＭＳ ゴシック" panose="020B0609070205080204" pitchFamily="49" charset="-128"/>
              </a:rPr>
              <a:t>】</a:t>
            </a:r>
            <a:endParaRPr kumimoji="1" lang="en-US" altLang="ja-JP" sz="1600" dirty="0">
              <a:latin typeface="ＭＳ ゴシック" panose="020B0609070205080204" pitchFamily="49" charset="-128"/>
              <a:ea typeface="ＭＳ ゴシック" panose="020B0609070205080204" pitchFamily="49" charset="-128"/>
            </a:endParaRPr>
          </a:p>
          <a:p>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申請期間</a:t>
            </a:r>
            <a:r>
              <a:rPr kumimoji="1" lang="en-US" altLang="ja-JP" sz="1600" dirty="0">
                <a:latin typeface="ＭＳ ゴシック" panose="020B0609070205080204" pitchFamily="49" charset="-128"/>
                <a:ea typeface="ＭＳ ゴシック" panose="020B0609070205080204" pitchFamily="49" charset="-128"/>
              </a:rPr>
              <a:t>】</a:t>
            </a:r>
          </a:p>
          <a:p>
            <a:r>
              <a:rPr kumimoji="1" lang="ja-JP" altLang="en-US" sz="1600" dirty="0">
                <a:latin typeface="ＭＳ ゴシック" panose="020B0609070205080204" pitchFamily="49" charset="-128"/>
                <a:ea typeface="ＭＳ ゴシック" panose="020B0609070205080204" pitchFamily="49" charset="-128"/>
              </a:rPr>
              <a:t> 令和５年８月</a:t>
            </a:r>
            <a:r>
              <a:rPr kumimoji="1" lang="en-US" altLang="ja-JP" sz="1600" dirty="0">
                <a:latin typeface="ＭＳ ゴシック" panose="020B0609070205080204" pitchFamily="49" charset="-128"/>
                <a:ea typeface="ＭＳ ゴシック" panose="020B0609070205080204" pitchFamily="49" charset="-128"/>
              </a:rPr>
              <a:t>28</a:t>
            </a:r>
            <a:r>
              <a:rPr kumimoji="1" lang="ja-JP" altLang="en-US" sz="1600" dirty="0">
                <a:latin typeface="ＭＳ ゴシック" panose="020B0609070205080204" pitchFamily="49" charset="-128"/>
                <a:ea typeface="ＭＳ ゴシック" panose="020B0609070205080204" pitchFamily="49" charset="-128"/>
              </a:rPr>
              <a:t>日</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月</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a:t>
            </a:r>
            <a:r>
              <a:rPr kumimoji="1" lang="ja-JP" altLang="en-US" sz="1600" strike="dblStrike" dirty="0">
                <a:latin typeface="ＭＳ ゴシック" panose="020B0609070205080204" pitchFamily="49" charset="-128"/>
                <a:ea typeface="ＭＳ ゴシック" panose="020B0609070205080204" pitchFamily="49" charset="-128"/>
              </a:rPr>
              <a:t>令和</a:t>
            </a:r>
            <a:r>
              <a:rPr kumimoji="1" lang="en-US" altLang="ja-JP" sz="1600" strike="dblStrike" dirty="0">
                <a:latin typeface="ＭＳ ゴシック" panose="020B0609070205080204" pitchFamily="49" charset="-128"/>
                <a:ea typeface="ＭＳ ゴシック" panose="020B0609070205080204" pitchFamily="49" charset="-128"/>
              </a:rPr>
              <a:t>5</a:t>
            </a:r>
            <a:r>
              <a:rPr kumimoji="1" lang="ja-JP" altLang="en-US" sz="1600" strike="dblStrike" dirty="0">
                <a:latin typeface="ＭＳ ゴシック" panose="020B0609070205080204" pitchFamily="49" charset="-128"/>
                <a:ea typeface="ＭＳ ゴシック" panose="020B0609070205080204" pitchFamily="49" charset="-128"/>
              </a:rPr>
              <a:t>年</a:t>
            </a:r>
            <a:r>
              <a:rPr kumimoji="1" lang="en-US" altLang="ja-JP" sz="1600" strike="dblStrike" dirty="0">
                <a:latin typeface="ＭＳ ゴシック" panose="020B0609070205080204" pitchFamily="49" charset="-128"/>
                <a:ea typeface="ＭＳ ゴシック" panose="020B0609070205080204" pitchFamily="49" charset="-128"/>
              </a:rPr>
              <a:t>10</a:t>
            </a:r>
            <a:r>
              <a:rPr kumimoji="1" lang="ja-JP" altLang="en-US" sz="1600" strike="dblStrike" dirty="0">
                <a:latin typeface="ＭＳ ゴシック" panose="020B0609070205080204" pitchFamily="49" charset="-128"/>
                <a:ea typeface="ＭＳ ゴシック" panose="020B0609070205080204" pitchFamily="49" charset="-128"/>
              </a:rPr>
              <a:t>月</a:t>
            </a:r>
            <a:r>
              <a:rPr kumimoji="1" lang="en-US" altLang="ja-JP" sz="1600" strike="dblStrike" dirty="0">
                <a:latin typeface="ＭＳ ゴシック" panose="020B0609070205080204" pitchFamily="49" charset="-128"/>
                <a:ea typeface="ＭＳ ゴシック" panose="020B0609070205080204" pitchFamily="49" charset="-128"/>
              </a:rPr>
              <a:t>31</a:t>
            </a:r>
            <a:r>
              <a:rPr kumimoji="1" lang="ja-JP" altLang="en-US" sz="1600" strike="dblStrike" dirty="0">
                <a:latin typeface="ＭＳ ゴシック" panose="020B0609070205080204" pitchFamily="49" charset="-128"/>
                <a:ea typeface="ＭＳ ゴシック" panose="020B0609070205080204" pitchFamily="49" charset="-128"/>
              </a:rPr>
              <a:t>日</a:t>
            </a:r>
            <a:r>
              <a:rPr kumimoji="1" lang="en-US" altLang="ja-JP" sz="1600" strike="dblStrike" dirty="0">
                <a:latin typeface="ＭＳ ゴシック" panose="020B0609070205080204" pitchFamily="49" charset="-128"/>
                <a:ea typeface="ＭＳ ゴシック" panose="020B0609070205080204" pitchFamily="49" charset="-128"/>
              </a:rPr>
              <a:t>(</a:t>
            </a:r>
            <a:r>
              <a:rPr kumimoji="1" lang="ja-JP" altLang="en-US" sz="1600" strike="dblStrike" dirty="0">
                <a:latin typeface="ＭＳ ゴシック" panose="020B0609070205080204" pitchFamily="49" charset="-128"/>
                <a:ea typeface="ＭＳ ゴシック" panose="020B0609070205080204" pitchFamily="49" charset="-128"/>
              </a:rPr>
              <a:t>火</a:t>
            </a:r>
            <a:r>
              <a:rPr kumimoji="1" lang="en-US" altLang="ja-JP" sz="1600" strike="dblStrike" dirty="0">
                <a:latin typeface="ＭＳ ゴシック" panose="020B0609070205080204" pitchFamily="49" charset="-128"/>
                <a:ea typeface="ＭＳ ゴシック" panose="020B0609070205080204" pitchFamily="49" charset="-128"/>
              </a:rPr>
              <a:t>)</a:t>
            </a:r>
            <a:r>
              <a:rPr kumimoji="1" lang="ja-JP" altLang="en-US" sz="1600" b="1" dirty="0">
                <a:solidFill>
                  <a:srgbClr val="FF0000"/>
                </a:solidFill>
                <a:latin typeface="ＭＳ ゴシック" panose="020B0609070205080204" pitchFamily="49" charset="-128"/>
                <a:ea typeface="ＭＳ ゴシック" panose="020B0609070205080204" pitchFamily="49" charset="-128"/>
              </a:rPr>
              <a:t>令和５年</a:t>
            </a:r>
            <a:r>
              <a:rPr kumimoji="1" lang="en-US" altLang="ja-JP" sz="1600" b="1" dirty="0">
                <a:solidFill>
                  <a:srgbClr val="FF0000"/>
                </a:solidFill>
                <a:latin typeface="ＭＳ ゴシック" panose="020B0609070205080204" pitchFamily="49" charset="-128"/>
                <a:ea typeface="ＭＳ ゴシック" panose="020B0609070205080204" pitchFamily="49" charset="-128"/>
              </a:rPr>
              <a:t>11</a:t>
            </a:r>
            <a:r>
              <a:rPr kumimoji="1" lang="ja-JP" altLang="en-US" sz="1600" b="1" dirty="0">
                <a:solidFill>
                  <a:srgbClr val="FF0000"/>
                </a:solidFill>
                <a:latin typeface="ＭＳ ゴシック" panose="020B0609070205080204" pitchFamily="49" charset="-128"/>
                <a:ea typeface="ＭＳ ゴシック" panose="020B0609070205080204" pitchFamily="49" charset="-128"/>
              </a:rPr>
              <a:t>月</a:t>
            </a:r>
            <a:r>
              <a:rPr kumimoji="1" lang="en-US" altLang="ja-JP" sz="1600" b="1" dirty="0">
                <a:solidFill>
                  <a:srgbClr val="FF0000"/>
                </a:solidFill>
                <a:latin typeface="ＭＳ ゴシック" panose="020B0609070205080204" pitchFamily="49" charset="-128"/>
                <a:ea typeface="ＭＳ ゴシック" panose="020B0609070205080204" pitchFamily="49" charset="-128"/>
              </a:rPr>
              <a:t>13</a:t>
            </a:r>
            <a:r>
              <a:rPr kumimoji="1" lang="ja-JP" altLang="en-US" sz="1600" b="1" dirty="0">
                <a:solidFill>
                  <a:srgbClr val="FF0000"/>
                </a:solidFill>
                <a:latin typeface="ＭＳ ゴシック" panose="020B0609070205080204" pitchFamily="49" charset="-128"/>
                <a:ea typeface="ＭＳ ゴシック" panose="020B0609070205080204" pitchFamily="49" charset="-128"/>
              </a:rPr>
              <a:t>日</a:t>
            </a:r>
            <a:r>
              <a:rPr kumimoji="1" lang="en-US" altLang="ja-JP" sz="1600" b="1" dirty="0">
                <a:solidFill>
                  <a:srgbClr val="FF0000"/>
                </a:solidFill>
                <a:latin typeface="ＭＳ ゴシック" panose="020B0609070205080204" pitchFamily="49" charset="-128"/>
                <a:ea typeface="ＭＳ ゴシック" panose="020B0609070205080204" pitchFamily="49" charset="-128"/>
              </a:rPr>
              <a:t>(</a:t>
            </a:r>
            <a:r>
              <a:rPr kumimoji="1" lang="ja-JP" altLang="en-US" sz="1600" b="1" dirty="0">
                <a:solidFill>
                  <a:srgbClr val="FF0000"/>
                </a:solidFill>
                <a:latin typeface="ＭＳ ゴシック" panose="020B0609070205080204" pitchFamily="49" charset="-128"/>
                <a:ea typeface="ＭＳ ゴシック" panose="020B0609070205080204" pitchFamily="49" charset="-128"/>
              </a:rPr>
              <a:t>月</a:t>
            </a:r>
            <a:r>
              <a:rPr kumimoji="1" lang="en-US" altLang="ja-JP" sz="1600" b="1" dirty="0">
                <a:solidFill>
                  <a:srgbClr val="FF0000"/>
                </a:solidFill>
                <a:latin typeface="ＭＳ ゴシック" panose="020B0609070205080204" pitchFamily="49" charset="-128"/>
                <a:ea typeface="ＭＳ ゴシック" panose="020B0609070205080204" pitchFamily="49" charset="-128"/>
              </a:rPr>
              <a:t>)</a:t>
            </a:r>
          </a:p>
        </p:txBody>
      </p:sp>
      <p:sp>
        <p:nvSpPr>
          <p:cNvPr id="23" name="テキスト ボックス 22">
            <a:extLst>
              <a:ext uri="{FF2B5EF4-FFF2-40B4-BE49-F238E27FC236}">
                <a16:creationId xmlns:a16="http://schemas.microsoft.com/office/drawing/2014/main" id="{F9FF16A0-55BB-42A5-9662-395D148A6527}"/>
              </a:ext>
            </a:extLst>
          </p:cNvPr>
          <p:cNvSpPr txBox="1"/>
          <p:nvPr/>
        </p:nvSpPr>
        <p:spPr>
          <a:xfrm>
            <a:off x="172089" y="2518436"/>
            <a:ext cx="6463790" cy="6724918"/>
          </a:xfrm>
          <a:prstGeom prst="rect">
            <a:avLst/>
          </a:prstGeom>
          <a:noFill/>
        </p:spPr>
        <p:txBody>
          <a:bodyPr wrap="square" rtlCol="0">
            <a:spAutoFit/>
          </a:bodyPr>
          <a:lstStyle/>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（１）対象施設・対象経費</a:t>
            </a:r>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◇対象事業例◇</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・業務効率化及び職員の業務負担軽減のための機器の整備</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（介護ロボット、ロボット掃除機、調剤機器、ポスレジ、情報管理・分析ソフトウェ　　</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ア、情報端末機器、監視カメラ等の導入）</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・省エネ機器の整備</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（照明器具の</a:t>
            </a:r>
            <a:r>
              <a:rPr kumimoji="1" lang="en-US" altLang="ja-JP" sz="1200" dirty="0">
                <a:latin typeface="ＭＳ ゴシック" panose="020B0609070205080204" pitchFamily="49" charset="-128"/>
                <a:ea typeface="ＭＳ ゴシック" panose="020B0609070205080204" pitchFamily="49" charset="-128"/>
              </a:rPr>
              <a:t>LED</a:t>
            </a:r>
            <a:r>
              <a:rPr kumimoji="1" lang="ja-JP" altLang="en-US" sz="1200" dirty="0">
                <a:latin typeface="ＭＳ ゴシック" panose="020B0609070205080204" pitchFamily="49" charset="-128"/>
                <a:ea typeface="ＭＳ ゴシック" panose="020B0609070205080204" pitchFamily="49" charset="-128"/>
              </a:rPr>
              <a:t>化、人感センサの設置、エアコンの更新、サーキュレーター、</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節水機器の設置）</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・経営改善や省エネに係るシステム導入</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（勤務管理システム、予約システム、介護ソフト、電子処方箋対応や患者情報の</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収集・解析に用いるソフトウェア、電力可視化システムの導入費用）</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・職員の業務に係る資格取得に要する受講料</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・経営改善コンサルタント委託費、経営改善セミナーの開催費・参加費</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（２）申請方法</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dirty="0">
                <a:latin typeface="ＭＳ ゴシック" panose="020B0609070205080204" pitchFamily="49" charset="-128"/>
                <a:ea typeface="ＭＳ ゴシック" panose="020B0609070205080204" pitchFamily="49" charset="-128"/>
              </a:rPr>
              <a:t>WEB(</a:t>
            </a:r>
            <a:r>
              <a:rPr kumimoji="1" lang="ja-JP" altLang="en-US" sz="1200" dirty="0">
                <a:latin typeface="ＭＳ ゴシック" panose="020B0609070205080204" pitchFamily="49" charset="-128"/>
                <a:ea typeface="ＭＳ ゴシック" panose="020B0609070205080204" pitchFamily="49" charset="-128"/>
              </a:rPr>
              <a:t>電子申請）：以下の京都府ホームページより申請ください。</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（令和５年</a:t>
            </a:r>
            <a:r>
              <a:rPr kumimoji="1" lang="en-US" altLang="ja-JP" sz="1200" dirty="0">
                <a:latin typeface="ＭＳ ゴシック" panose="020B0609070205080204" pitchFamily="49" charset="-128"/>
                <a:ea typeface="ＭＳ ゴシック" panose="020B0609070205080204" pitchFamily="49" charset="-128"/>
              </a:rPr>
              <a:t>11</a:t>
            </a:r>
            <a:r>
              <a:rPr kumimoji="1" lang="ja-JP" altLang="en-US" sz="1200" dirty="0">
                <a:latin typeface="ＭＳ ゴシック" panose="020B0609070205080204" pitchFamily="49" charset="-128"/>
                <a:ea typeface="ＭＳ ゴシック" panose="020B0609070205080204" pitchFamily="49" charset="-128"/>
              </a:rPr>
              <a:t>月</a:t>
            </a:r>
            <a:r>
              <a:rPr kumimoji="1" lang="en-US" altLang="ja-JP" sz="1200" dirty="0">
                <a:latin typeface="ＭＳ ゴシック" panose="020B0609070205080204" pitchFamily="49" charset="-128"/>
                <a:ea typeface="ＭＳ ゴシック" panose="020B0609070205080204" pitchFamily="49" charset="-128"/>
              </a:rPr>
              <a:t>13</a:t>
            </a:r>
            <a:r>
              <a:rPr kumimoji="1" lang="ja-JP" altLang="en-US" sz="1200" dirty="0">
                <a:latin typeface="ＭＳ ゴシック" panose="020B0609070205080204" pitchFamily="49" charset="-128"/>
                <a:ea typeface="ＭＳ ゴシック" panose="020B0609070205080204" pitchFamily="49" charset="-128"/>
              </a:rPr>
              <a:t>日</a:t>
            </a:r>
            <a:r>
              <a:rPr kumimoji="1" lang="en-US" altLang="ja-JP" sz="1200" dirty="0">
                <a:latin typeface="ＭＳ ゴシック" panose="020B0609070205080204" pitchFamily="49" charset="-128"/>
                <a:ea typeface="ＭＳ ゴシック" panose="020B0609070205080204" pitchFamily="49" charset="-128"/>
              </a:rPr>
              <a:t>23</a:t>
            </a:r>
            <a:r>
              <a:rPr kumimoji="1" lang="ja-JP" altLang="en-US" sz="1200" dirty="0">
                <a:latin typeface="ＭＳ ゴシック" panose="020B0609070205080204" pitchFamily="49" charset="-128"/>
                <a:ea typeface="ＭＳ ゴシック" panose="020B0609070205080204" pitchFamily="49" charset="-128"/>
              </a:rPr>
              <a:t>時</a:t>
            </a:r>
            <a:r>
              <a:rPr kumimoji="1" lang="en-US" altLang="ja-JP" sz="1200" dirty="0">
                <a:latin typeface="ＭＳ ゴシック" panose="020B0609070205080204" pitchFamily="49" charset="-128"/>
                <a:ea typeface="ＭＳ ゴシック" panose="020B0609070205080204" pitchFamily="49" charset="-128"/>
              </a:rPr>
              <a:t>59</a:t>
            </a:r>
            <a:r>
              <a:rPr kumimoji="1" lang="ja-JP" altLang="en-US" sz="1200" dirty="0">
                <a:latin typeface="ＭＳ ゴシック" panose="020B0609070205080204" pitchFamily="49" charset="-128"/>
                <a:ea typeface="ＭＳ ゴシック" panose="020B0609070205080204" pitchFamily="49" charset="-128"/>
              </a:rPr>
              <a:t>分まで）　　</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郵送：送付先　〒</a:t>
            </a:r>
            <a:r>
              <a:rPr kumimoji="1" lang="en-US" altLang="ja-JP" sz="1200" dirty="0">
                <a:latin typeface="ＭＳ ゴシック" panose="020B0609070205080204" pitchFamily="49" charset="-128"/>
                <a:ea typeface="ＭＳ ゴシック" panose="020B0609070205080204" pitchFamily="49" charset="-128"/>
              </a:rPr>
              <a:t>604-8799</a:t>
            </a:r>
            <a:r>
              <a:rPr kumimoji="1" lang="ja-JP" altLang="en-US" sz="1200" dirty="0">
                <a:latin typeface="ＭＳ ゴシック" panose="020B0609070205080204" pitchFamily="49" charset="-128"/>
                <a:ea typeface="ＭＳ ゴシック" panose="020B0609070205080204" pitchFamily="49" charset="-128"/>
              </a:rPr>
              <a:t>　「京都中京郵便局」留</a:t>
            </a:r>
          </a:p>
          <a:p>
            <a:r>
              <a:rPr kumimoji="1" lang="ja-JP" altLang="en-US" sz="1200" dirty="0">
                <a:latin typeface="ＭＳ ゴシック" panose="020B0609070205080204" pitchFamily="49" charset="-128"/>
                <a:ea typeface="ＭＳ ゴシック" panose="020B0609070205080204" pitchFamily="49" charset="-128"/>
              </a:rPr>
              <a:t>　　　　　　　　京都府医療・福祉施設経営改善等補助金センター　あて</a:t>
            </a:r>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当日消印有効。</a:t>
            </a:r>
            <a:r>
              <a:rPr kumimoji="1" lang="en-US" altLang="ja-JP" sz="1200" dirty="0">
                <a:latin typeface="ＭＳ ゴシック" panose="020B0609070205080204" pitchFamily="49" charset="-128"/>
                <a:ea typeface="ＭＳ ゴシック" panose="020B0609070205080204" pitchFamily="49" charset="-128"/>
              </a:rPr>
              <a:t>)</a:t>
            </a:r>
          </a:p>
          <a:p>
            <a:r>
              <a:rPr kumimoji="1" lang="ja-JP" altLang="en-US" sz="1200" dirty="0">
                <a:latin typeface="ＭＳ ゴシック" panose="020B0609070205080204" pitchFamily="49" charset="-128"/>
                <a:ea typeface="ＭＳ ゴシック" panose="020B0609070205080204" pitchFamily="49" charset="-128"/>
              </a:rPr>
              <a:t>　　　　　　　　　</a:t>
            </a:r>
            <a:endParaRPr kumimoji="1" lang="en-US" altLang="ja-JP" sz="1400" dirty="0">
              <a:latin typeface="ＭＳ ゴシック" panose="020B0609070205080204" pitchFamily="49" charset="-128"/>
              <a:ea typeface="ＭＳ ゴシック" panose="020B0609070205080204" pitchFamily="49" charset="-128"/>
            </a:endParaRPr>
          </a:p>
        </p:txBody>
      </p:sp>
      <p:sp>
        <p:nvSpPr>
          <p:cNvPr id="37" name="正方形/長方形 36">
            <a:extLst>
              <a:ext uri="{FF2B5EF4-FFF2-40B4-BE49-F238E27FC236}">
                <a16:creationId xmlns:a16="http://schemas.microsoft.com/office/drawing/2014/main" id="{7FA241E1-2767-4B3C-A7AB-F302C5EBFEF4}"/>
              </a:ext>
            </a:extLst>
          </p:cNvPr>
          <p:cNvSpPr/>
          <p:nvPr/>
        </p:nvSpPr>
        <p:spPr>
          <a:xfrm>
            <a:off x="288846" y="2662007"/>
            <a:ext cx="6463790" cy="61195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2D8ABA89-4CF1-4C03-8BBE-B506D880A282}"/>
              </a:ext>
            </a:extLst>
          </p:cNvPr>
          <p:cNvSpPr txBox="1"/>
          <p:nvPr/>
        </p:nvSpPr>
        <p:spPr>
          <a:xfrm>
            <a:off x="435671" y="2386898"/>
            <a:ext cx="1201479" cy="338554"/>
          </a:xfrm>
          <a:prstGeom prst="rect">
            <a:avLst/>
          </a:prstGeom>
          <a:solidFill>
            <a:srgbClr val="00B050"/>
          </a:solidFill>
        </p:spPr>
        <p:txBody>
          <a:bodyPr wrap="square" rtlCol="0">
            <a:spAutoFit/>
          </a:bodyPr>
          <a:lstStyle/>
          <a:p>
            <a:pPr algn="ctr"/>
            <a:r>
              <a:rPr kumimoji="1" lang="ja-JP" altLang="en-US" sz="1600" b="1" dirty="0">
                <a:solidFill>
                  <a:schemeClr val="bg1"/>
                </a:solidFill>
                <a:latin typeface="ＭＳ ゴシック" panose="020B0609070205080204" pitchFamily="49" charset="-128"/>
                <a:ea typeface="ＭＳ ゴシック" panose="020B0609070205080204" pitchFamily="49" charset="-128"/>
              </a:rPr>
              <a:t>事業概要</a:t>
            </a:r>
          </a:p>
        </p:txBody>
      </p:sp>
      <p:graphicFrame>
        <p:nvGraphicFramePr>
          <p:cNvPr id="11" name="表 10">
            <a:extLst>
              <a:ext uri="{FF2B5EF4-FFF2-40B4-BE49-F238E27FC236}">
                <a16:creationId xmlns:a16="http://schemas.microsoft.com/office/drawing/2014/main" id="{4D6F875D-CFF6-4380-AA6B-4363EF3B9C33}"/>
              </a:ext>
            </a:extLst>
          </p:cNvPr>
          <p:cNvGraphicFramePr>
            <a:graphicFrameLocks noGrp="1"/>
          </p:cNvGraphicFramePr>
          <p:nvPr>
            <p:extLst>
              <p:ext uri="{D42A27DB-BD31-4B8C-83A1-F6EECF244321}">
                <p14:modId xmlns:p14="http://schemas.microsoft.com/office/powerpoint/2010/main" val="4089227793"/>
              </p:ext>
            </p:extLst>
          </p:nvPr>
        </p:nvGraphicFramePr>
        <p:xfrm>
          <a:off x="377413" y="2960285"/>
          <a:ext cx="6258465" cy="1992715"/>
        </p:xfrm>
        <a:graphic>
          <a:graphicData uri="http://schemas.openxmlformats.org/drawingml/2006/table">
            <a:tbl>
              <a:tblPr firstRow="1" firstCol="1" bandRow="1">
                <a:tableStyleId>{21E4AEA4-8DFA-4A89-87EB-49C32662AFE0}</a:tableStyleId>
              </a:tblPr>
              <a:tblGrid>
                <a:gridCol w="991515">
                  <a:extLst>
                    <a:ext uri="{9D8B030D-6E8A-4147-A177-3AD203B41FA5}">
                      <a16:colId xmlns:a16="http://schemas.microsoft.com/office/drawing/2014/main" val="180157310"/>
                    </a:ext>
                  </a:extLst>
                </a:gridCol>
                <a:gridCol w="2025650">
                  <a:extLst>
                    <a:ext uri="{9D8B030D-6E8A-4147-A177-3AD203B41FA5}">
                      <a16:colId xmlns:a16="http://schemas.microsoft.com/office/drawing/2014/main" val="2549307312"/>
                    </a:ext>
                  </a:extLst>
                </a:gridCol>
                <a:gridCol w="1581150">
                  <a:extLst>
                    <a:ext uri="{9D8B030D-6E8A-4147-A177-3AD203B41FA5}">
                      <a16:colId xmlns:a16="http://schemas.microsoft.com/office/drawing/2014/main" val="3221932411"/>
                    </a:ext>
                  </a:extLst>
                </a:gridCol>
                <a:gridCol w="692150">
                  <a:extLst>
                    <a:ext uri="{9D8B030D-6E8A-4147-A177-3AD203B41FA5}">
                      <a16:colId xmlns:a16="http://schemas.microsoft.com/office/drawing/2014/main" val="3601339601"/>
                    </a:ext>
                  </a:extLst>
                </a:gridCol>
                <a:gridCol w="968000">
                  <a:extLst>
                    <a:ext uri="{9D8B030D-6E8A-4147-A177-3AD203B41FA5}">
                      <a16:colId xmlns:a16="http://schemas.microsoft.com/office/drawing/2014/main" val="3161667404"/>
                    </a:ext>
                  </a:extLst>
                </a:gridCol>
              </a:tblGrid>
              <a:tr h="257297">
                <a:tc>
                  <a:txBody>
                    <a:bodyPr/>
                    <a:lstStyle/>
                    <a:p>
                      <a:pPr marR="66675" algn="ctr">
                        <a:spcAft>
                          <a:spcPts val="0"/>
                        </a:spcAft>
                      </a:pPr>
                      <a:r>
                        <a:rPr lang="ja-JP" altLang="en-US" sz="900" b="1" kern="100" dirty="0">
                          <a:effectLst/>
                        </a:rPr>
                        <a:t>補助金</a:t>
                      </a:r>
                      <a:endParaRPr lang="ja-JP" sz="9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ctr">
                        <a:spcAft>
                          <a:spcPts val="0"/>
                        </a:spcAft>
                      </a:pPr>
                      <a:r>
                        <a:rPr lang="ja-JP" altLang="en-US" sz="900" b="1" kern="100" dirty="0">
                          <a:effectLst/>
                        </a:rPr>
                        <a:t>補助対象施設</a:t>
                      </a:r>
                      <a:endParaRPr lang="ja-JP" sz="9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ctr">
                        <a:spcAft>
                          <a:spcPts val="0"/>
                        </a:spcAft>
                      </a:pPr>
                      <a:r>
                        <a:rPr lang="ja-JP" altLang="en-US" sz="900" kern="100" dirty="0">
                          <a:effectLst/>
                        </a:rPr>
                        <a:t>補助対象事業</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ctr">
                        <a:spcAft>
                          <a:spcPts val="0"/>
                        </a:spcAft>
                      </a:pPr>
                      <a:r>
                        <a:rPr lang="ja-JP" altLang="en-US" sz="900" kern="100" dirty="0">
                          <a:effectLst/>
                        </a:rPr>
                        <a:t>補助率</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marR="66675" algn="ctr">
                        <a:spcAft>
                          <a:spcPts val="0"/>
                        </a:spcAft>
                      </a:pPr>
                      <a:r>
                        <a:rPr lang="ja-JP" altLang="en-US" sz="900" kern="100" dirty="0">
                          <a:effectLst/>
                        </a:rPr>
                        <a:t>補助限度額</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76539061"/>
                  </a:ext>
                </a:extLst>
              </a:tr>
              <a:tr h="1735418">
                <a:tc>
                  <a:txBody>
                    <a:bodyPr/>
                    <a:lstStyle/>
                    <a:p>
                      <a:pPr marR="66675" algn="just">
                        <a:spcAft>
                          <a:spcPts val="0"/>
                        </a:spcAft>
                      </a:pPr>
                      <a:r>
                        <a:rPr kumimoji="1" lang="ja-JP" altLang="en-US" sz="1050" dirty="0"/>
                        <a:t>京都府医療機関・社会福祉施設等経営改善支援事業費補助金</a:t>
                      </a:r>
                      <a:endParaRPr kumimoji="1" lang="ja-JP" altLang="en-US" sz="1050" dirty="0">
                        <a:latin typeface="ＭＳ ゴシック" panose="020B0609070205080204" pitchFamily="49" charset="-128"/>
                        <a:ea typeface="ＭＳ ゴシック" panose="020B0609070205080204" pitchFamily="49" charset="-128"/>
                      </a:endParaRPr>
                    </a:p>
                  </a:txBody>
                  <a:tcPr marL="68580" marR="68580" marT="0" marB="0" anchor="ctr"/>
                </a:tc>
                <a:tc>
                  <a:txBody>
                    <a:bodyPr/>
                    <a:lstStyle/>
                    <a:p>
                      <a:pPr marR="66675" algn="l">
                        <a:spcAft>
                          <a:spcPts val="0"/>
                        </a:spcAft>
                      </a:pPr>
                      <a:r>
                        <a:rPr lang="ja-JP" altLang="en-US" sz="1050" kern="100" dirty="0">
                          <a:effectLst/>
                          <a:latin typeface="+mn-ea"/>
                          <a:ea typeface="+mn-ea"/>
                          <a:cs typeface="Times New Roman" panose="02020603050405020304" pitchFamily="18" charset="0"/>
                        </a:rPr>
                        <a:t>病院</a:t>
                      </a:r>
                      <a:endParaRPr lang="en-US" altLang="ja-JP" sz="1050" kern="100" dirty="0">
                        <a:effectLst/>
                        <a:latin typeface="+mn-ea"/>
                        <a:ea typeface="+mn-ea"/>
                        <a:cs typeface="Times New Roman" panose="02020603050405020304" pitchFamily="18" charset="0"/>
                      </a:endParaRPr>
                    </a:p>
                    <a:p>
                      <a:pPr marR="66675" algn="l">
                        <a:spcAft>
                          <a:spcPts val="0"/>
                        </a:spcAft>
                      </a:pPr>
                      <a:r>
                        <a:rPr lang="ja-JP" altLang="en-US" sz="1050" kern="100" dirty="0">
                          <a:effectLst/>
                          <a:latin typeface="+mn-ea"/>
                          <a:ea typeface="+mn-ea"/>
                          <a:cs typeface="Times New Roman" panose="02020603050405020304" pitchFamily="18" charset="0"/>
                        </a:rPr>
                        <a:t>診療所</a:t>
                      </a:r>
                      <a:endParaRPr lang="en-US" altLang="ja-JP" sz="1050" kern="100" dirty="0">
                        <a:effectLst/>
                        <a:latin typeface="+mn-ea"/>
                        <a:ea typeface="+mn-ea"/>
                        <a:cs typeface="Times New Roman" panose="02020603050405020304" pitchFamily="18" charset="0"/>
                      </a:endParaRPr>
                    </a:p>
                    <a:p>
                      <a:pPr marR="66675" algn="l">
                        <a:spcAft>
                          <a:spcPts val="0"/>
                        </a:spcAft>
                      </a:pPr>
                      <a:r>
                        <a:rPr lang="ja-JP" altLang="en-US" sz="1050" kern="100" dirty="0">
                          <a:effectLst/>
                          <a:latin typeface="+mn-ea"/>
                          <a:ea typeface="+mn-ea"/>
                          <a:cs typeface="Times New Roman" panose="02020603050405020304" pitchFamily="18" charset="0"/>
                        </a:rPr>
                        <a:t>助産所</a:t>
                      </a:r>
                      <a:endParaRPr lang="en-US" altLang="ja-JP" sz="1050" kern="100" dirty="0">
                        <a:effectLst/>
                        <a:latin typeface="+mn-ea"/>
                        <a:ea typeface="+mn-ea"/>
                        <a:cs typeface="Times New Roman" panose="02020603050405020304" pitchFamily="18" charset="0"/>
                      </a:endParaRPr>
                    </a:p>
                    <a:p>
                      <a:pPr marR="66675" algn="l">
                        <a:spcAft>
                          <a:spcPts val="0"/>
                        </a:spcAft>
                      </a:pPr>
                      <a:r>
                        <a:rPr lang="ja-JP" altLang="en-US" sz="1050" kern="100" dirty="0">
                          <a:effectLst/>
                          <a:latin typeface="+mn-ea"/>
                          <a:ea typeface="+mn-ea"/>
                          <a:cs typeface="Times New Roman" panose="02020603050405020304" pitchFamily="18" charset="0"/>
                        </a:rPr>
                        <a:t>施術所</a:t>
                      </a:r>
                      <a:endParaRPr lang="en-US" altLang="ja-JP" sz="1050" kern="100" dirty="0">
                        <a:effectLst/>
                        <a:latin typeface="+mn-ea"/>
                        <a:ea typeface="+mn-ea"/>
                        <a:cs typeface="Times New Roman" panose="02020603050405020304" pitchFamily="18" charset="0"/>
                      </a:endParaRPr>
                    </a:p>
                    <a:p>
                      <a:pPr marR="66675" algn="l">
                        <a:spcAft>
                          <a:spcPts val="0"/>
                        </a:spcAft>
                      </a:pPr>
                      <a:r>
                        <a:rPr lang="ja-JP" altLang="en-US" sz="1050" kern="100" dirty="0">
                          <a:effectLst/>
                          <a:latin typeface="+mn-ea"/>
                          <a:ea typeface="+mn-ea"/>
                          <a:cs typeface="Times New Roman" panose="02020603050405020304" pitchFamily="18" charset="0"/>
                        </a:rPr>
                        <a:t>歯科技工所</a:t>
                      </a:r>
                      <a:endParaRPr lang="en-US" altLang="ja-JP" sz="1050" kern="100" dirty="0">
                        <a:effectLst/>
                        <a:latin typeface="+mn-ea"/>
                        <a:ea typeface="+mn-ea"/>
                        <a:cs typeface="Times New Roman" panose="02020603050405020304" pitchFamily="18" charset="0"/>
                      </a:endParaRPr>
                    </a:p>
                    <a:p>
                      <a:pPr marR="66675" algn="l">
                        <a:spcAft>
                          <a:spcPts val="0"/>
                        </a:spcAft>
                      </a:pPr>
                      <a:r>
                        <a:rPr lang="ja-JP" altLang="en-US" sz="1050" kern="100" dirty="0">
                          <a:effectLst/>
                          <a:latin typeface="+mn-ea"/>
                          <a:ea typeface="+mn-ea"/>
                          <a:cs typeface="Times New Roman" panose="02020603050405020304" pitchFamily="18" charset="0"/>
                        </a:rPr>
                        <a:t>介護サービス事業所等</a:t>
                      </a:r>
                      <a:r>
                        <a:rPr lang="en-US" altLang="ja-JP" sz="1050" kern="100" dirty="0">
                          <a:effectLst/>
                          <a:latin typeface="+mn-ea"/>
                          <a:ea typeface="+mn-ea"/>
                          <a:cs typeface="Times New Roman" panose="02020603050405020304" pitchFamily="18" charset="0"/>
                        </a:rPr>
                        <a:t>(※)</a:t>
                      </a:r>
                    </a:p>
                    <a:p>
                      <a:pPr marR="66675" algn="l">
                        <a:spcAft>
                          <a:spcPts val="0"/>
                        </a:spcAft>
                      </a:pPr>
                      <a:r>
                        <a:rPr lang="ja-JP" altLang="en-US" sz="1050" kern="100" dirty="0">
                          <a:effectLst/>
                          <a:latin typeface="+mn-ea"/>
                          <a:ea typeface="+mn-ea"/>
                          <a:cs typeface="Times New Roman" panose="02020603050405020304" pitchFamily="18" charset="0"/>
                        </a:rPr>
                        <a:t>障害者施設等</a:t>
                      </a:r>
                      <a:r>
                        <a:rPr lang="en-US" altLang="ja-JP" sz="1050" kern="100" dirty="0">
                          <a:effectLst/>
                          <a:latin typeface="+mn-ea"/>
                          <a:ea typeface="+mn-ea"/>
                          <a:cs typeface="Times New Roman" panose="02020603050405020304" pitchFamily="18" charset="0"/>
                        </a:rPr>
                        <a:t>(※)</a:t>
                      </a:r>
                    </a:p>
                    <a:p>
                      <a:pPr marR="66675" algn="l">
                        <a:spcAft>
                          <a:spcPts val="0"/>
                        </a:spcAft>
                      </a:pPr>
                      <a:r>
                        <a:rPr lang="ja-JP" altLang="en-US" sz="1050" kern="100" dirty="0">
                          <a:effectLst/>
                          <a:latin typeface="+mn-ea"/>
                          <a:ea typeface="+mn-ea"/>
                          <a:cs typeface="Times New Roman" panose="02020603050405020304" pitchFamily="18" charset="0"/>
                        </a:rPr>
                        <a:t>保育所等</a:t>
                      </a:r>
                      <a:endParaRPr lang="en-US" altLang="ja-JP" sz="1050" kern="100" dirty="0">
                        <a:effectLst/>
                        <a:latin typeface="+mn-ea"/>
                        <a:ea typeface="+mn-ea"/>
                        <a:cs typeface="Times New Roman" panose="02020603050405020304" pitchFamily="18" charset="0"/>
                      </a:endParaRPr>
                    </a:p>
                    <a:p>
                      <a:pPr marR="66675" algn="l">
                        <a:spcAft>
                          <a:spcPts val="0"/>
                        </a:spcAft>
                      </a:pPr>
                      <a:r>
                        <a:rPr lang="ja-JP" altLang="en-US" sz="1050" kern="100" dirty="0">
                          <a:effectLst/>
                          <a:latin typeface="+mn-ea"/>
                          <a:ea typeface="+mn-ea"/>
                          <a:cs typeface="Times New Roman" panose="02020603050405020304" pitchFamily="18" charset="0"/>
                        </a:rPr>
                        <a:t>薬局</a:t>
                      </a:r>
                      <a:endParaRPr lang="en-US" altLang="ja-JP" sz="1050" kern="100" dirty="0">
                        <a:effectLst/>
                        <a:latin typeface="+mn-ea"/>
                        <a:ea typeface="+mn-ea"/>
                        <a:cs typeface="Times New Roman" panose="02020603050405020304" pitchFamily="18" charset="0"/>
                      </a:endParaRPr>
                    </a:p>
                    <a:p>
                      <a:pPr marR="66675" algn="l">
                        <a:spcAft>
                          <a:spcPts val="0"/>
                        </a:spcAft>
                      </a:pPr>
                      <a:r>
                        <a:rPr lang="en-US" altLang="ja-JP" sz="1050" kern="100" dirty="0">
                          <a:effectLst/>
                          <a:latin typeface="+mn-ea"/>
                          <a:ea typeface="+mn-ea"/>
                          <a:cs typeface="Times New Roman" panose="02020603050405020304" pitchFamily="18" charset="0"/>
                        </a:rPr>
                        <a:t>※</a:t>
                      </a:r>
                      <a:r>
                        <a:rPr lang="ja-JP" altLang="en-US" sz="1050" kern="100" dirty="0">
                          <a:effectLst/>
                          <a:latin typeface="+mn-ea"/>
                          <a:ea typeface="+mn-ea"/>
                          <a:cs typeface="Times New Roman" panose="02020603050405020304" pitchFamily="18" charset="0"/>
                        </a:rPr>
                        <a:t>印の施設は京都市内を除く。</a:t>
                      </a:r>
                      <a:endParaRPr lang="ja-JP" sz="1050" kern="100" dirty="0">
                        <a:effectLst/>
                        <a:latin typeface="+mn-ea"/>
                        <a:ea typeface="+mn-ea"/>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0" marR="66675" lvl="0" indent="0" algn="l" defTabSz="685800" rtl="0" eaLnBrk="1" fontAlgn="auto" latinLnBrk="0" hangingPunct="1">
                        <a:lnSpc>
                          <a:spcPct val="100000"/>
                        </a:lnSpc>
                        <a:spcBef>
                          <a:spcPts val="0"/>
                        </a:spcBef>
                        <a:spcAft>
                          <a:spcPts val="0"/>
                        </a:spcAft>
                        <a:buClrTx/>
                        <a:buSzTx/>
                        <a:buFontTx/>
                        <a:buNone/>
                        <a:tabLst/>
                        <a:defRPr/>
                      </a:pPr>
                      <a:endParaRPr lang="en-US" altLang="ja-JP" sz="1050" kern="100" dirty="0">
                        <a:effectLst/>
                      </a:endParaRPr>
                    </a:p>
                    <a:p>
                      <a:pPr marL="0" marR="66675" lvl="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effectLst/>
                          <a:latin typeface="+mn-ea"/>
                          <a:ea typeface="+mn-ea"/>
                        </a:rPr>
                        <a:t>令和５年７月５日から令和６年１月</a:t>
                      </a:r>
                      <a:r>
                        <a:rPr lang="en-US" altLang="ja-JP" sz="1050" kern="100" dirty="0">
                          <a:effectLst/>
                          <a:latin typeface="+mn-ea"/>
                          <a:ea typeface="+mn-ea"/>
                        </a:rPr>
                        <a:t>31</a:t>
                      </a:r>
                      <a:r>
                        <a:rPr lang="ja-JP" altLang="en-US" sz="1050" kern="100" dirty="0">
                          <a:effectLst/>
                          <a:latin typeface="+mn-ea"/>
                          <a:ea typeface="+mn-ea"/>
                        </a:rPr>
                        <a:t>日までの間に実施する、経営改善・経営基盤強化に資する事業</a:t>
                      </a:r>
                      <a:endParaRPr lang="ja-JP" altLang="ja-JP" sz="1050" kern="100" dirty="0">
                        <a:effectLst/>
                        <a:latin typeface="+mn-ea"/>
                        <a:ea typeface="+mn-ea"/>
                      </a:endParaRPr>
                    </a:p>
                    <a:p>
                      <a:pPr marR="66675" algn="l">
                        <a:spcAft>
                          <a:spcPts val="0"/>
                        </a:spcAft>
                      </a:pPr>
                      <a:endParaRPr lang="ja-JP" sz="1050" kern="100" dirty="0">
                        <a:effectLst/>
                        <a:latin typeface="+mn-ea"/>
                        <a:ea typeface="+mn-ea"/>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66675" algn="ctr">
                        <a:spcAft>
                          <a:spcPts val="0"/>
                        </a:spcAft>
                      </a:pPr>
                      <a:r>
                        <a:rPr lang="en-US" altLang="ja-JP" sz="1050" kern="100" dirty="0">
                          <a:effectLst/>
                        </a:rPr>
                        <a:t>3/4</a:t>
                      </a:r>
                      <a:r>
                        <a:rPr lang="ja-JP" altLang="en-US" sz="1050" kern="100" dirty="0">
                          <a:effectLst/>
                        </a:rPr>
                        <a:t>以内</a:t>
                      </a:r>
                    </a:p>
                    <a:p>
                      <a:pPr marR="66675" algn="l">
                        <a:spcAft>
                          <a:spcPts val="0"/>
                        </a:spcAft>
                      </a:pPr>
                      <a:endParaRPr lang="ja-JP" sz="1050" kern="100" dirty="0">
                        <a:effectLst/>
                        <a:latin typeface="+mn-ea"/>
                        <a:ea typeface="+mn-ea"/>
                        <a:cs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R="66675" algn="just">
                        <a:spcAft>
                          <a:spcPts val="0"/>
                        </a:spcAft>
                      </a:pPr>
                      <a:r>
                        <a:rPr lang="en-US" altLang="ja-JP" sz="1050" kern="100" dirty="0">
                          <a:effectLst/>
                        </a:rPr>
                        <a:t>1</a:t>
                      </a:r>
                      <a:r>
                        <a:rPr lang="ja-JP" altLang="en-US" sz="1050" kern="100" dirty="0">
                          <a:effectLst/>
                        </a:rPr>
                        <a:t>対象施設等</a:t>
                      </a:r>
                      <a:endParaRPr lang="en-US" altLang="ja-JP" sz="1050" kern="100" dirty="0">
                        <a:effectLst/>
                      </a:endParaRPr>
                    </a:p>
                    <a:p>
                      <a:pPr marR="66675" algn="just">
                        <a:spcAft>
                          <a:spcPts val="0"/>
                        </a:spcAft>
                      </a:pPr>
                      <a:r>
                        <a:rPr lang="ja-JP" altLang="en-US" sz="1050" kern="100" dirty="0">
                          <a:effectLst/>
                        </a:rPr>
                        <a:t>当たり</a:t>
                      </a:r>
                      <a:endParaRPr lang="en-US" altLang="ja-JP" sz="1050" kern="100" dirty="0">
                        <a:effectLst/>
                      </a:endParaRPr>
                    </a:p>
                    <a:p>
                      <a:pPr marR="66675" algn="just">
                        <a:spcAft>
                          <a:spcPts val="0"/>
                        </a:spcAft>
                      </a:pPr>
                      <a:r>
                        <a:rPr lang="en-US" altLang="ja-JP" sz="1050" kern="100" dirty="0">
                          <a:effectLst/>
                        </a:rPr>
                        <a:t>15</a:t>
                      </a:r>
                      <a:r>
                        <a:rPr lang="ja-JP" altLang="en-US" sz="1050" kern="100" dirty="0">
                          <a:effectLst/>
                        </a:rPr>
                        <a:t>万円</a:t>
                      </a:r>
                    </a:p>
                    <a:p>
                      <a:pPr marR="66675" algn="just">
                        <a:spcAft>
                          <a:spcPts val="0"/>
                        </a:spcAft>
                      </a:pPr>
                      <a:endParaRPr lang="ja-JP" sz="1050" kern="100" dirty="0">
                        <a:effectLst/>
                        <a:latin typeface="+mn-ea"/>
                        <a:ea typeface="+mn-ea"/>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422540817"/>
                  </a:ext>
                </a:extLst>
              </a:tr>
            </a:tbl>
          </a:graphicData>
        </a:graphic>
      </p:graphicFrame>
      <p:sp>
        <p:nvSpPr>
          <p:cNvPr id="2" name="正方形/長方形 1">
            <a:extLst>
              <a:ext uri="{FF2B5EF4-FFF2-40B4-BE49-F238E27FC236}">
                <a16:creationId xmlns:a16="http://schemas.microsoft.com/office/drawing/2014/main" id="{D0B320EC-CBC5-439E-A264-2AEFCFBB74F5}"/>
              </a:ext>
            </a:extLst>
          </p:cNvPr>
          <p:cNvSpPr/>
          <p:nvPr/>
        </p:nvSpPr>
        <p:spPr>
          <a:xfrm>
            <a:off x="288846" y="1456934"/>
            <a:ext cx="6347032" cy="845431"/>
          </a:xfrm>
          <a:prstGeom prst="rect">
            <a:avLst/>
          </a:prstGeom>
          <a:noFill/>
          <a:ln w="38100">
            <a:solidFill>
              <a:srgbClr val="ED7D31"/>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ln w="0"/>
              <a:solidFill>
                <a:schemeClr val="tx1"/>
              </a:solidFill>
              <a:effectLst>
                <a:outerShdw blurRad="38100" dist="19050" dir="2700000" algn="tl" rotWithShape="0">
                  <a:schemeClr val="dk1">
                    <a:alpha val="40000"/>
                  </a:schemeClr>
                </a:outerShdw>
              </a:effectLst>
            </a:endParaRPr>
          </a:p>
        </p:txBody>
      </p:sp>
      <p:sp>
        <p:nvSpPr>
          <p:cNvPr id="4" name="テキスト ボックス 3">
            <a:extLst>
              <a:ext uri="{FF2B5EF4-FFF2-40B4-BE49-F238E27FC236}">
                <a16:creationId xmlns:a16="http://schemas.microsoft.com/office/drawing/2014/main" id="{290A531D-FC84-43D3-9A56-DFE1F250FEED}"/>
              </a:ext>
            </a:extLst>
          </p:cNvPr>
          <p:cNvSpPr txBox="1"/>
          <p:nvPr/>
        </p:nvSpPr>
        <p:spPr>
          <a:xfrm>
            <a:off x="288846" y="9029893"/>
            <a:ext cx="6447535" cy="707886"/>
          </a:xfrm>
          <a:prstGeom prst="rect">
            <a:avLst/>
          </a:prstGeom>
          <a:noFill/>
          <a:ln>
            <a:solidFill>
              <a:schemeClr val="accent1"/>
            </a:solidFill>
          </a:ln>
        </p:spPr>
        <p:txBody>
          <a:bodyPr wrap="square" rtlCol="0">
            <a:spAutoFit/>
          </a:bodyPr>
          <a:lstStyle/>
          <a:p>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京都府医療・福祉施設経営改善等補助金センター　コールセンター</a:t>
            </a:r>
            <a:endParaRPr kumimoji="1" lang="en-US" altLang="ja-JP" sz="1400" dirty="0">
              <a:latin typeface="ＭＳ ゴシック" panose="020B0609070205080204" pitchFamily="49" charset="-128"/>
              <a:ea typeface="ＭＳ ゴシック" panose="020B0609070205080204" pitchFamily="49" charset="-128"/>
            </a:endParaRPr>
          </a:p>
          <a:p>
            <a:pPr algn="r"/>
            <a:r>
              <a:rPr kumimoji="1" lang="ja-JP" altLang="en-US" sz="1600" dirty="0">
                <a:latin typeface="ＭＳ ゴシック" panose="020B0609070205080204" pitchFamily="49" charset="-128"/>
                <a:ea typeface="ＭＳ ゴシック" panose="020B0609070205080204" pitchFamily="49" charset="-128"/>
              </a:rPr>
              <a:t>　　　　　　　　　　　　</a:t>
            </a:r>
            <a:r>
              <a:rPr kumimoji="1" lang="ja-JP" altLang="en-US" sz="1600" b="1" dirty="0">
                <a:latin typeface="ＭＳ ゴシック" panose="020B0609070205080204" pitchFamily="49" charset="-128"/>
                <a:ea typeface="ＭＳ ゴシック" panose="020B0609070205080204" pitchFamily="49" charset="-128"/>
              </a:rPr>
              <a:t>電話　０７５－７０８－７７２７</a:t>
            </a:r>
            <a:endParaRPr kumimoji="1" lang="ja-JP" altLang="en-US" sz="1600" b="1" dirty="0"/>
          </a:p>
        </p:txBody>
      </p:sp>
      <p:sp>
        <p:nvSpPr>
          <p:cNvPr id="13" name="テキスト ボックス 12">
            <a:extLst>
              <a:ext uri="{FF2B5EF4-FFF2-40B4-BE49-F238E27FC236}">
                <a16:creationId xmlns:a16="http://schemas.microsoft.com/office/drawing/2014/main" id="{B27FF1CE-E5BE-4D1F-95FC-8B0B5A0AAB94}"/>
              </a:ext>
            </a:extLst>
          </p:cNvPr>
          <p:cNvSpPr txBox="1"/>
          <p:nvPr/>
        </p:nvSpPr>
        <p:spPr>
          <a:xfrm>
            <a:off x="479441" y="8858633"/>
            <a:ext cx="1201479" cy="338554"/>
          </a:xfrm>
          <a:prstGeom prst="rect">
            <a:avLst/>
          </a:prstGeom>
          <a:solidFill>
            <a:srgbClr val="00B050"/>
          </a:solidFill>
        </p:spPr>
        <p:txBody>
          <a:bodyPr wrap="square" rtlCol="0">
            <a:spAutoFit/>
          </a:bodyPr>
          <a:lstStyle/>
          <a:p>
            <a:pPr algn="ctr"/>
            <a:r>
              <a:rPr kumimoji="1" lang="ja-JP" altLang="en-US" sz="1600" b="1" dirty="0">
                <a:solidFill>
                  <a:schemeClr val="bg1"/>
                </a:solidFill>
                <a:latin typeface="ＭＳ ゴシック" panose="020B0609070205080204" pitchFamily="49" charset="-128"/>
                <a:ea typeface="ＭＳ ゴシック" panose="020B0609070205080204" pitchFamily="49" charset="-128"/>
              </a:rPr>
              <a:t>問合せ</a:t>
            </a:r>
          </a:p>
        </p:txBody>
      </p:sp>
      <p:sp>
        <p:nvSpPr>
          <p:cNvPr id="12" name="テキスト ボックス 11">
            <a:extLst>
              <a:ext uri="{FF2B5EF4-FFF2-40B4-BE49-F238E27FC236}">
                <a16:creationId xmlns:a16="http://schemas.microsoft.com/office/drawing/2014/main" id="{D0F173C5-01ED-4D4D-9895-A07FD08511B8}"/>
              </a:ext>
            </a:extLst>
          </p:cNvPr>
          <p:cNvSpPr txBox="1"/>
          <p:nvPr/>
        </p:nvSpPr>
        <p:spPr>
          <a:xfrm>
            <a:off x="1738070" y="7989136"/>
            <a:ext cx="3756962" cy="707886"/>
          </a:xfrm>
          <a:prstGeom prst="rect">
            <a:avLst/>
          </a:prstGeom>
          <a:noFill/>
        </p:spPr>
        <p:txBody>
          <a:bodyPr wrap="square" rtlCol="0">
            <a:spAutoFit/>
          </a:bodyPr>
          <a:lstStyle/>
          <a:p>
            <a:r>
              <a:rPr kumimoji="1" lang="en-US" altLang="ja-JP" sz="1000" dirty="0">
                <a:latin typeface="ＭＳ ゴシック" panose="020B0609070205080204" pitchFamily="49" charset="-128"/>
                <a:ea typeface="ＭＳ ゴシック" panose="020B0609070205080204" pitchFamily="49" charset="-128"/>
                <a:hlinkClick r:id="rId3"/>
              </a:rPr>
              <a:t>https://6c22e30a.viewer.kintoneapp.com/public/7653cbefcd1cc9fae62522126fde9739138517cba7a1c7b208cd45bcdcedb013</a:t>
            </a:r>
            <a:endParaRPr kumimoji="1" lang="en-US" altLang="ja-JP" sz="1000" dirty="0">
              <a:latin typeface="ＭＳ ゴシック" panose="020B0609070205080204" pitchFamily="49" charset="-128"/>
              <a:ea typeface="ＭＳ ゴシック" panose="020B0609070205080204" pitchFamily="49" charset="-128"/>
            </a:endParaRPr>
          </a:p>
          <a:p>
            <a:endParaRPr kumimoji="1" lang="en-US" altLang="ja-JP" sz="1000" dirty="0">
              <a:latin typeface="ＭＳ ゴシック" panose="020B0609070205080204" pitchFamily="49" charset="-128"/>
              <a:ea typeface="ＭＳ ゴシック" panose="020B0609070205080204" pitchFamily="49" charset="-128"/>
            </a:endParaRPr>
          </a:p>
          <a:p>
            <a:endParaRPr kumimoji="1" lang="ja-JP" altLang="en-US" sz="1000" dirty="0"/>
          </a:p>
        </p:txBody>
      </p:sp>
    </p:spTree>
    <p:extLst>
      <p:ext uri="{BB962C8B-B14F-4D97-AF65-F5344CB8AC3E}">
        <p14:creationId xmlns:p14="http://schemas.microsoft.com/office/powerpoint/2010/main" val="11563546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1623</TotalTime>
  <Words>500</Words>
  <Application>Microsoft Office PowerPoint</Application>
  <PresentationFormat>A4 210 x 297 mm</PresentationFormat>
  <Paragraphs>69</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社会福祉施設等省エネ推進緊急対策事業 ※本チラシは予告です。内容変更の可能性がありますので、必ず正式募集案内をご確認ください。</dc:title>
  <dc:creator>仁島　麻理絵</dc:creator>
  <cp:lastModifiedBy>松本　一真</cp:lastModifiedBy>
  <cp:revision>155</cp:revision>
  <cp:lastPrinted>2023-09-29T05:55:10Z</cp:lastPrinted>
  <dcterms:created xsi:type="dcterms:W3CDTF">2022-07-21T03:07:26Z</dcterms:created>
  <dcterms:modified xsi:type="dcterms:W3CDTF">2023-10-26T06:12:06Z</dcterms:modified>
</cp:coreProperties>
</file>