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4" r:id="rId1"/>
  </p:sldMasterIdLst>
  <p:sldIdLst>
    <p:sldId id="287" r:id="rId2"/>
  </p:sldIdLst>
  <p:sldSz cx="6858000" cy="9906000" type="A4"/>
  <p:notesSz cx="6807200" cy="9939338"/>
  <p:defaultTextStyle>
    <a:defPPr>
      <a:defRPr lang="en-US"/>
    </a:defPPr>
    <a:lvl1pPr marL="0" algn="l" defTabSz="457160" rtl="0" eaLnBrk="1" latinLnBrk="0" hangingPunct="1">
      <a:defRPr sz="1800" kern="1200">
        <a:solidFill>
          <a:schemeClr val="tx1"/>
        </a:solidFill>
        <a:latin typeface="+mn-lt"/>
        <a:ea typeface="+mn-ea"/>
        <a:cs typeface="+mn-cs"/>
      </a:defRPr>
    </a:lvl1pPr>
    <a:lvl2pPr marL="457160" algn="l" defTabSz="457160" rtl="0" eaLnBrk="1" latinLnBrk="0" hangingPunct="1">
      <a:defRPr sz="1800" kern="1200">
        <a:solidFill>
          <a:schemeClr val="tx1"/>
        </a:solidFill>
        <a:latin typeface="+mn-lt"/>
        <a:ea typeface="+mn-ea"/>
        <a:cs typeface="+mn-cs"/>
      </a:defRPr>
    </a:lvl2pPr>
    <a:lvl3pPr marL="914321" algn="l" defTabSz="457160" rtl="0" eaLnBrk="1" latinLnBrk="0" hangingPunct="1">
      <a:defRPr sz="1800" kern="1200">
        <a:solidFill>
          <a:schemeClr val="tx1"/>
        </a:solidFill>
        <a:latin typeface="+mn-lt"/>
        <a:ea typeface="+mn-ea"/>
        <a:cs typeface="+mn-cs"/>
      </a:defRPr>
    </a:lvl3pPr>
    <a:lvl4pPr marL="1371481" algn="l" defTabSz="457160" rtl="0" eaLnBrk="1" latinLnBrk="0" hangingPunct="1">
      <a:defRPr sz="1800" kern="1200">
        <a:solidFill>
          <a:schemeClr val="tx1"/>
        </a:solidFill>
        <a:latin typeface="+mn-lt"/>
        <a:ea typeface="+mn-ea"/>
        <a:cs typeface="+mn-cs"/>
      </a:defRPr>
    </a:lvl4pPr>
    <a:lvl5pPr marL="1828642" algn="l" defTabSz="457160" rtl="0" eaLnBrk="1" latinLnBrk="0" hangingPunct="1">
      <a:defRPr sz="1800" kern="1200">
        <a:solidFill>
          <a:schemeClr val="tx1"/>
        </a:solidFill>
        <a:latin typeface="+mn-lt"/>
        <a:ea typeface="+mn-ea"/>
        <a:cs typeface="+mn-cs"/>
      </a:defRPr>
    </a:lvl5pPr>
    <a:lvl6pPr marL="2285802" algn="l" defTabSz="457160" rtl="0" eaLnBrk="1" latinLnBrk="0" hangingPunct="1">
      <a:defRPr sz="1800" kern="1200">
        <a:solidFill>
          <a:schemeClr val="tx1"/>
        </a:solidFill>
        <a:latin typeface="+mn-lt"/>
        <a:ea typeface="+mn-ea"/>
        <a:cs typeface="+mn-cs"/>
      </a:defRPr>
    </a:lvl6pPr>
    <a:lvl7pPr marL="2742963" algn="l" defTabSz="457160" rtl="0" eaLnBrk="1" latinLnBrk="0" hangingPunct="1">
      <a:defRPr sz="1800" kern="1200">
        <a:solidFill>
          <a:schemeClr val="tx1"/>
        </a:solidFill>
        <a:latin typeface="+mn-lt"/>
        <a:ea typeface="+mn-ea"/>
        <a:cs typeface="+mn-cs"/>
      </a:defRPr>
    </a:lvl7pPr>
    <a:lvl8pPr marL="3200123" algn="l" defTabSz="457160" rtl="0" eaLnBrk="1" latinLnBrk="0" hangingPunct="1">
      <a:defRPr sz="1800" kern="1200">
        <a:solidFill>
          <a:schemeClr val="tx1"/>
        </a:solidFill>
        <a:latin typeface="+mn-lt"/>
        <a:ea typeface="+mn-ea"/>
        <a:cs typeface="+mn-cs"/>
      </a:defRPr>
    </a:lvl8pPr>
    <a:lvl9pPr marL="3657284" algn="l" defTabSz="45716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pos="4269" userDrawn="1">
          <p15:clr>
            <a:srgbClr val="A4A3A4"/>
          </p15:clr>
        </p15:guide>
        <p15:guide id="4" pos="96" userDrawn="1">
          <p15:clr>
            <a:srgbClr val="A4A3A4"/>
          </p15:clr>
        </p15:guide>
        <p15:guide id="5" pos="4224" userDrawn="1">
          <p15:clr>
            <a:srgbClr val="A4A3A4"/>
          </p15:clr>
        </p15:guide>
        <p15:guide id="6" pos="6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富田　誠" initials="富田　誠"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B56B"/>
    <a:srgbClr val="FFFBA6"/>
    <a:srgbClr val="203864"/>
    <a:srgbClr val="BDB5B5"/>
    <a:srgbClr val="F8FF90"/>
    <a:srgbClr val="EF866B"/>
    <a:srgbClr val="59CDBC"/>
    <a:srgbClr val="4472C4"/>
    <a:srgbClr val="B9EEEC"/>
    <a:srgbClr val="3DB9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98"/>
    <p:restoredTop sz="96208"/>
  </p:normalViewPr>
  <p:slideViewPr>
    <p:cSldViewPr snapToGrid="0" snapToObjects="1">
      <p:cViewPr>
        <p:scale>
          <a:sx n="100" d="100"/>
          <a:sy n="100" d="100"/>
        </p:scale>
        <p:origin x="1332" y="-256"/>
      </p:cViewPr>
      <p:guideLst>
        <p:guide orient="horz" pos="3120"/>
        <p:guide pos="2160"/>
        <p:guide pos="4269"/>
        <p:guide pos="96"/>
        <p:guide pos="4224"/>
        <p:guide pos="6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10/28/2020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79AF6C3-EF40-4541-82D8-53CF872EEAB3}" type="slidenum">
              <a:rPr kumimoji="1" lang="ja-JP" altLang="en-US" smtClean="0"/>
              <a:t>‹#›</a:t>
            </a:fld>
            <a:endParaRPr kumimoji="1" lang="ja-JP" altLang="en-US"/>
          </a:p>
        </p:txBody>
      </p:sp>
    </p:spTree>
    <p:extLst>
      <p:ext uri="{BB962C8B-B14F-4D97-AF65-F5344CB8AC3E}">
        <p14:creationId xmlns:p14="http://schemas.microsoft.com/office/powerpoint/2010/main" val="1085456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1489" y="527407"/>
            <a:ext cx="5915025" cy="1090696"/>
          </a:xfrm>
          <a:noFill/>
        </p:spPr>
        <p:txBody>
          <a:bodyPr anchor="b"/>
          <a:lstStyle>
            <a:lvl1pPr algn="l">
              <a:defRPr b="1" spc="300">
                <a:solidFill>
                  <a:schemeClr val="bg1"/>
                </a:solidFill>
                <a:latin typeface="+mn-ea"/>
                <a:ea typeface="+mn-ea"/>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71487" y="2179815"/>
            <a:ext cx="5915026" cy="6983236"/>
          </a:xfrm>
        </p:spPr>
        <p:txBody>
          <a:bodyPr/>
          <a:lstStyle>
            <a:lvl1pPr marL="0" indent="0">
              <a:lnSpc>
                <a:spcPct val="120000"/>
              </a:lnSpc>
              <a:spcBef>
                <a:spcPts val="0"/>
              </a:spcBef>
              <a:spcAft>
                <a:spcPts val="600"/>
              </a:spcAft>
              <a:buFontTx/>
              <a:buNone/>
              <a:defRPr sz="1400"/>
            </a:lvl1pPr>
            <a:lvl2pPr marL="342884" indent="0">
              <a:buFontTx/>
              <a:buNone/>
              <a:defRPr sz="1100"/>
            </a:lvl2pPr>
            <a:lvl3pPr marL="685769" indent="0">
              <a:buFontTx/>
              <a:buNone/>
              <a:defRPr sz="1000"/>
            </a:lvl3pPr>
            <a:lvl4pPr marL="1028654" indent="0">
              <a:buFontTx/>
              <a:buNone/>
              <a:defRPr sz="1000"/>
            </a:lvl4pPr>
            <a:lvl5pPr marL="1371539" indent="0">
              <a:buFontTx/>
              <a:buNone/>
              <a:defRPr sz="1000"/>
            </a:lvl5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6" name="Slide Number Placeholder 5"/>
          <p:cNvSpPr>
            <a:spLocks noGrp="1"/>
          </p:cNvSpPr>
          <p:nvPr>
            <p:ph type="sldNum" sz="quarter" idx="12"/>
          </p:nvPr>
        </p:nvSpPr>
        <p:spPr>
          <a:xfrm>
            <a:off x="4843463" y="9378595"/>
            <a:ext cx="1543050" cy="330205"/>
          </a:xfrm>
          <a:prstGeom prst="rect">
            <a:avLst/>
          </a:prstGeom>
        </p:spPr>
        <p:txBody>
          <a:bodyPr/>
          <a:lstStyle/>
          <a:p>
            <a:fld id="{979AF6C3-EF40-4541-82D8-53CF872EEAB3}" type="slidenum">
              <a:rPr kumimoji="1" lang="ja-JP" altLang="en-US" smtClean="0"/>
              <a:t>‹#›</a:t>
            </a:fld>
            <a:endParaRPr kumimoji="1" lang="ja-JP" altLang="en-US"/>
          </a:p>
        </p:txBody>
      </p:sp>
    </p:spTree>
    <p:extLst>
      <p:ext uri="{BB962C8B-B14F-4D97-AF65-F5344CB8AC3E}">
        <p14:creationId xmlns:p14="http://schemas.microsoft.com/office/powerpoint/2010/main" val="4246236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1489" y="527407"/>
            <a:ext cx="5915025" cy="1090696"/>
          </a:xfrm>
          <a:noFill/>
        </p:spPr>
        <p:txBody>
          <a:bodyPr anchor="b">
            <a:normAutofit/>
          </a:bodyPr>
          <a:lstStyle>
            <a:lvl1pPr algn="l">
              <a:defRPr sz="2400" b="1" spc="250" baseline="0">
                <a:solidFill>
                  <a:schemeClr val="bg1"/>
                </a:solidFill>
                <a:latin typeface="+mn-ea"/>
                <a:ea typeface="+mn-ea"/>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71487" y="2179815"/>
            <a:ext cx="5915026" cy="6983236"/>
          </a:xfrm>
        </p:spPr>
        <p:txBody>
          <a:bodyPr/>
          <a:lstStyle>
            <a:lvl1pPr marL="0" indent="0">
              <a:lnSpc>
                <a:spcPct val="120000"/>
              </a:lnSpc>
              <a:spcBef>
                <a:spcPts val="0"/>
              </a:spcBef>
              <a:spcAft>
                <a:spcPts val="600"/>
              </a:spcAft>
              <a:buFontTx/>
              <a:buNone/>
              <a:defRPr sz="1400"/>
            </a:lvl1pPr>
            <a:lvl2pPr marL="342884" indent="0">
              <a:buFontTx/>
              <a:buNone/>
              <a:defRPr sz="1100"/>
            </a:lvl2pPr>
            <a:lvl3pPr marL="685769" indent="0">
              <a:buFontTx/>
              <a:buNone/>
              <a:defRPr sz="1000"/>
            </a:lvl3pPr>
            <a:lvl4pPr marL="1028654" indent="0">
              <a:buFontTx/>
              <a:buNone/>
              <a:defRPr sz="1000"/>
            </a:lvl4pPr>
            <a:lvl5pPr marL="1371539" indent="0">
              <a:buFontTx/>
              <a:buNone/>
              <a:defRPr sz="1000"/>
            </a:lvl5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6" name="Slide Number Placeholder 5"/>
          <p:cNvSpPr>
            <a:spLocks noGrp="1"/>
          </p:cNvSpPr>
          <p:nvPr>
            <p:ph type="sldNum" sz="quarter" idx="12"/>
          </p:nvPr>
        </p:nvSpPr>
        <p:spPr>
          <a:xfrm>
            <a:off x="4843463" y="9378595"/>
            <a:ext cx="1543050" cy="330205"/>
          </a:xfrm>
          <a:prstGeom prst="rect">
            <a:avLst/>
          </a:prstGeom>
        </p:spPr>
        <p:txBody>
          <a:bodyPr/>
          <a:lstStyle/>
          <a:p>
            <a:fld id="{979AF6C3-EF40-4541-82D8-53CF872EEAB3}" type="slidenum">
              <a:rPr kumimoji="1" lang="ja-JP" altLang="en-US" smtClean="0"/>
              <a:t>‹#›</a:t>
            </a:fld>
            <a:endParaRPr kumimoji="1" lang="ja-JP" altLang="en-US"/>
          </a:p>
        </p:txBody>
      </p:sp>
    </p:spTree>
    <p:extLst>
      <p:ext uri="{BB962C8B-B14F-4D97-AF65-F5344CB8AC3E}">
        <p14:creationId xmlns:p14="http://schemas.microsoft.com/office/powerpoint/2010/main" val="42546905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6"/>
            <a:ext cx="5914800" cy="1067931"/>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9" y="2149814"/>
            <a:ext cx="5915025" cy="677246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4" name="Date Placeholder 3"/>
          <p:cNvSpPr>
            <a:spLocks noGrp="1"/>
          </p:cNvSpPr>
          <p:nvPr>
            <p:ph type="dt" sz="half" idx="2"/>
          </p:nvPr>
        </p:nvSpPr>
        <p:spPr>
          <a:xfrm>
            <a:off x="471488" y="9181398"/>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smtClean="0"/>
              <a:t>10/28/2020</a:t>
            </a:fld>
            <a:endParaRPr lang="en-US" dirty="0"/>
          </a:p>
        </p:txBody>
      </p:sp>
      <p:sp>
        <p:nvSpPr>
          <p:cNvPr id="5" name="Footer Placeholder 4"/>
          <p:cNvSpPr>
            <a:spLocks noGrp="1"/>
          </p:cNvSpPr>
          <p:nvPr>
            <p:ph type="ftr" sz="quarter" idx="3"/>
          </p:nvPr>
        </p:nvSpPr>
        <p:spPr>
          <a:xfrm>
            <a:off x="2271714" y="9181398"/>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9181398"/>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79AF6C3-EF40-4541-82D8-53CF872EEAB3}" type="slidenum">
              <a:rPr kumimoji="1" lang="ja-JP" altLang="en-US" smtClean="0"/>
              <a:t>‹#›</a:t>
            </a:fld>
            <a:endParaRPr kumimoji="1" lang="ja-JP" altLang="en-US"/>
          </a:p>
        </p:txBody>
      </p:sp>
    </p:spTree>
    <p:extLst>
      <p:ext uri="{BB962C8B-B14F-4D97-AF65-F5344CB8AC3E}">
        <p14:creationId xmlns:p14="http://schemas.microsoft.com/office/powerpoint/2010/main" val="3039470641"/>
      </p:ext>
    </p:extLst>
  </p:cSld>
  <p:clrMap bg1="lt1" tx1="dk1" bg2="lt2" tx2="dk2" accent1="accent1" accent2="accent2" accent3="accent3" accent4="accent4" accent5="accent5" accent6="accent6" hlink="hlink" folHlink="folHlink"/>
  <p:sldLayoutIdLst>
    <p:sldLayoutId id="2147483701" r:id="rId1"/>
    <p:sldLayoutId id="2147483706" r:id="rId2"/>
    <p:sldLayoutId id="2147483707" r:id="rId3"/>
  </p:sldLayoutIdLst>
  <p:txStyles>
    <p:titleStyle>
      <a:lvl1pPr algn="l" defTabSz="685769" rtl="0" eaLnBrk="1" latinLnBrk="0" hangingPunct="1">
        <a:lnSpc>
          <a:spcPct val="90000"/>
        </a:lnSpc>
        <a:spcBef>
          <a:spcPct val="0"/>
        </a:spcBef>
        <a:buNone/>
        <a:defRPr kumimoji="1" sz="2400" b="1" kern="1200">
          <a:solidFill>
            <a:schemeClr val="tx1"/>
          </a:solidFill>
          <a:latin typeface="+mj-lt"/>
          <a:ea typeface="+mj-ea"/>
          <a:cs typeface="+mj-cs"/>
        </a:defRPr>
      </a:lvl1pPr>
    </p:titleStyle>
    <p:bodyStyle>
      <a:lvl1pPr marL="0" indent="0" algn="l" defTabSz="685769" rtl="0" eaLnBrk="1" latinLnBrk="0" hangingPunct="1">
        <a:lnSpc>
          <a:spcPct val="90000"/>
        </a:lnSpc>
        <a:spcBef>
          <a:spcPts val="750"/>
        </a:spcBef>
        <a:buFont typeface="Arial" panose="020B0604020202020204" pitchFamily="34" charset="0"/>
        <a:buNone/>
        <a:defRPr kumimoji="1" sz="1200" kern="1200" spc="100" baseline="0">
          <a:solidFill>
            <a:schemeClr val="tx1"/>
          </a:solidFill>
          <a:latin typeface="+mn-lt"/>
          <a:ea typeface="+mn-ea"/>
          <a:cs typeface="+mn-cs"/>
        </a:defRPr>
      </a:lvl1pPr>
      <a:lvl2pPr marL="342884" indent="0" algn="l" defTabSz="685769" rtl="0" eaLnBrk="1" latinLnBrk="0" hangingPunct="1">
        <a:lnSpc>
          <a:spcPct val="90000"/>
        </a:lnSpc>
        <a:spcBef>
          <a:spcPts val="375"/>
        </a:spcBef>
        <a:buFont typeface="Arial" panose="020B0604020202020204" pitchFamily="34" charset="0"/>
        <a:buNone/>
        <a:defRPr kumimoji="1" sz="1200" kern="1200" spc="100" baseline="0">
          <a:solidFill>
            <a:schemeClr val="tx1"/>
          </a:solidFill>
          <a:latin typeface="+mn-lt"/>
          <a:ea typeface="+mn-ea"/>
          <a:cs typeface="+mn-cs"/>
        </a:defRPr>
      </a:lvl2pPr>
      <a:lvl3pPr marL="685769" indent="0" algn="l" defTabSz="685769" rtl="0" eaLnBrk="1" latinLnBrk="0" hangingPunct="1">
        <a:lnSpc>
          <a:spcPct val="90000"/>
        </a:lnSpc>
        <a:spcBef>
          <a:spcPts val="375"/>
        </a:spcBef>
        <a:buFont typeface="Arial" panose="020B0604020202020204" pitchFamily="34" charset="0"/>
        <a:buNone/>
        <a:defRPr kumimoji="1" sz="1200" kern="1200" spc="100" baseline="0">
          <a:solidFill>
            <a:schemeClr val="tx1"/>
          </a:solidFill>
          <a:latin typeface="+mn-lt"/>
          <a:ea typeface="+mn-ea"/>
          <a:cs typeface="+mn-cs"/>
        </a:defRPr>
      </a:lvl3pPr>
      <a:lvl4pPr marL="1028654" indent="0" algn="l" defTabSz="685769" rtl="0" eaLnBrk="1" latinLnBrk="0" hangingPunct="1">
        <a:lnSpc>
          <a:spcPct val="90000"/>
        </a:lnSpc>
        <a:spcBef>
          <a:spcPts val="375"/>
        </a:spcBef>
        <a:buFont typeface="Arial" panose="020B0604020202020204" pitchFamily="34" charset="0"/>
        <a:buNone/>
        <a:defRPr kumimoji="1" sz="1200" kern="1200" spc="100" baseline="0">
          <a:solidFill>
            <a:schemeClr val="tx1"/>
          </a:solidFill>
          <a:latin typeface="+mn-lt"/>
          <a:ea typeface="+mn-ea"/>
          <a:cs typeface="+mn-cs"/>
        </a:defRPr>
      </a:lvl4pPr>
      <a:lvl5pPr marL="1371539" indent="0" algn="l" defTabSz="685769" rtl="0" eaLnBrk="1" latinLnBrk="0" hangingPunct="1">
        <a:lnSpc>
          <a:spcPct val="90000"/>
        </a:lnSpc>
        <a:spcBef>
          <a:spcPts val="375"/>
        </a:spcBef>
        <a:buFont typeface="Arial" panose="020B0604020202020204" pitchFamily="34" charset="0"/>
        <a:buNone/>
        <a:defRPr kumimoji="1" sz="1200" kern="1200" spc="100" baseline="0">
          <a:solidFill>
            <a:schemeClr val="tx1"/>
          </a:solidFill>
          <a:latin typeface="+mn-lt"/>
          <a:ea typeface="+mn-ea"/>
          <a:cs typeface="+mn-cs"/>
        </a:defRPr>
      </a:lvl5pPr>
      <a:lvl6pPr marL="1885865" indent="-171443" algn="l" defTabSz="685769"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750" indent="-171443" algn="l" defTabSz="685769"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635" indent="-171443" algn="l" defTabSz="685769"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519" indent="-171443" algn="l" defTabSz="685769"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769" rtl="0" eaLnBrk="1" latinLnBrk="0" hangingPunct="1">
        <a:defRPr kumimoji="1" sz="1350" kern="1200">
          <a:solidFill>
            <a:schemeClr val="tx1"/>
          </a:solidFill>
          <a:latin typeface="+mn-lt"/>
          <a:ea typeface="+mn-ea"/>
          <a:cs typeface="+mn-cs"/>
        </a:defRPr>
      </a:lvl1pPr>
      <a:lvl2pPr marL="342884" algn="l" defTabSz="685769" rtl="0" eaLnBrk="1" latinLnBrk="0" hangingPunct="1">
        <a:defRPr kumimoji="1" sz="1350" kern="1200">
          <a:solidFill>
            <a:schemeClr val="tx1"/>
          </a:solidFill>
          <a:latin typeface="+mn-lt"/>
          <a:ea typeface="+mn-ea"/>
          <a:cs typeface="+mn-cs"/>
        </a:defRPr>
      </a:lvl2pPr>
      <a:lvl3pPr marL="685769" algn="l" defTabSz="685769" rtl="0" eaLnBrk="1" latinLnBrk="0" hangingPunct="1">
        <a:defRPr kumimoji="1" sz="1350" kern="1200">
          <a:solidFill>
            <a:schemeClr val="tx1"/>
          </a:solidFill>
          <a:latin typeface="+mn-lt"/>
          <a:ea typeface="+mn-ea"/>
          <a:cs typeface="+mn-cs"/>
        </a:defRPr>
      </a:lvl3pPr>
      <a:lvl4pPr marL="1028654" algn="l" defTabSz="685769" rtl="0" eaLnBrk="1" latinLnBrk="0" hangingPunct="1">
        <a:defRPr kumimoji="1" sz="1350" kern="1200">
          <a:solidFill>
            <a:schemeClr val="tx1"/>
          </a:solidFill>
          <a:latin typeface="+mn-lt"/>
          <a:ea typeface="+mn-ea"/>
          <a:cs typeface="+mn-cs"/>
        </a:defRPr>
      </a:lvl4pPr>
      <a:lvl5pPr marL="1371539" algn="l" defTabSz="685769" rtl="0" eaLnBrk="1" latinLnBrk="0" hangingPunct="1">
        <a:defRPr kumimoji="1" sz="1350" kern="1200">
          <a:solidFill>
            <a:schemeClr val="tx1"/>
          </a:solidFill>
          <a:latin typeface="+mn-lt"/>
          <a:ea typeface="+mn-ea"/>
          <a:cs typeface="+mn-cs"/>
        </a:defRPr>
      </a:lvl5pPr>
      <a:lvl6pPr marL="1714423" algn="l" defTabSz="685769" rtl="0" eaLnBrk="1" latinLnBrk="0" hangingPunct="1">
        <a:defRPr kumimoji="1" sz="1350" kern="1200">
          <a:solidFill>
            <a:schemeClr val="tx1"/>
          </a:solidFill>
          <a:latin typeface="+mn-lt"/>
          <a:ea typeface="+mn-ea"/>
          <a:cs typeface="+mn-cs"/>
        </a:defRPr>
      </a:lvl6pPr>
      <a:lvl7pPr marL="2057308" algn="l" defTabSz="685769" rtl="0" eaLnBrk="1" latinLnBrk="0" hangingPunct="1">
        <a:defRPr kumimoji="1" sz="1350" kern="1200">
          <a:solidFill>
            <a:schemeClr val="tx1"/>
          </a:solidFill>
          <a:latin typeface="+mn-lt"/>
          <a:ea typeface="+mn-ea"/>
          <a:cs typeface="+mn-cs"/>
        </a:defRPr>
      </a:lvl7pPr>
      <a:lvl8pPr marL="2400192" algn="l" defTabSz="685769" rtl="0" eaLnBrk="1" latinLnBrk="0" hangingPunct="1">
        <a:defRPr kumimoji="1" sz="1350" kern="1200">
          <a:solidFill>
            <a:schemeClr val="tx1"/>
          </a:solidFill>
          <a:latin typeface="+mn-lt"/>
          <a:ea typeface="+mn-ea"/>
          <a:cs typeface="+mn-cs"/>
        </a:defRPr>
      </a:lvl8pPr>
      <a:lvl9pPr marL="2743076" algn="l" defTabSz="685769"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7" name="図 16"/>
          <p:cNvPicPr>
            <a:picLocks noChangeAspect="1"/>
          </p:cNvPicPr>
          <p:nvPr/>
        </p:nvPicPr>
        <p:blipFill rotWithShape="1">
          <a:blip r:embed="rId2"/>
          <a:srcRect l="15095" r="15820"/>
          <a:stretch/>
        </p:blipFill>
        <p:spPr>
          <a:xfrm>
            <a:off x="17303" y="-41549"/>
            <a:ext cx="6882064" cy="3737255"/>
          </a:xfrm>
          <a:prstGeom prst="rect">
            <a:avLst/>
          </a:prstGeom>
        </p:spPr>
      </p:pic>
      <p:pic>
        <p:nvPicPr>
          <p:cNvPr id="9" name="図 8"/>
          <p:cNvPicPr>
            <a:picLocks noChangeAspect="1"/>
          </p:cNvPicPr>
          <p:nvPr/>
        </p:nvPicPr>
        <p:blipFill rotWithShape="1">
          <a:blip r:embed="rId3">
            <a:duotone>
              <a:schemeClr val="bg2">
                <a:shade val="45000"/>
                <a:satMod val="135000"/>
              </a:schemeClr>
              <a:prstClr val="white"/>
            </a:duotone>
            <a:extLst>
              <a:ext uri="{28A0092B-C50C-407E-A947-70E740481C1C}">
                <a14:useLocalDpi xmlns:a14="http://schemas.microsoft.com/office/drawing/2010/main" val="0"/>
              </a:ext>
            </a:extLst>
          </a:blip>
          <a:srcRect t="46008"/>
          <a:stretch/>
        </p:blipFill>
        <p:spPr>
          <a:xfrm flipH="1">
            <a:off x="4694218" y="2159976"/>
            <a:ext cx="2223938" cy="1200745"/>
          </a:xfrm>
          <a:prstGeom prst="rect">
            <a:avLst/>
          </a:prstGeom>
        </p:spPr>
      </p:pic>
      <p:sp>
        <p:nvSpPr>
          <p:cNvPr id="11" name="楕円 10"/>
          <p:cNvSpPr/>
          <p:nvPr/>
        </p:nvSpPr>
        <p:spPr>
          <a:xfrm>
            <a:off x="856244" y="998581"/>
            <a:ext cx="640683" cy="640683"/>
          </a:xfrm>
          <a:prstGeom prst="ellipse">
            <a:avLst/>
          </a:prstGeom>
          <a:solidFill>
            <a:srgbClr val="F7B5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１</a:t>
            </a:r>
            <a:endParaRPr kumimoji="1" lang="ja-JP" altLang="en-US" sz="1200" b="1" dirty="0"/>
          </a:p>
        </p:txBody>
      </p:sp>
      <p:sp>
        <p:nvSpPr>
          <p:cNvPr id="12" name="楕円 11"/>
          <p:cNvSpPr/>
          <p:nvPr/>
        </p:nvSpPr>
        <p:spPr>
          <a:xfrm>
            <a:off x="856244" y="1802157"/>
            <a:ext cx="640683" cy="640683"/>
          </a:xfrm>
          <a:prstGeom prst="ellipse">
            <a:avLst/>
          </a:prstGeom>
          <a:solidFill>
            <a:srgbClr val="F7B5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２</a:t>
            </a:r>
            <a:endParaRPr kumimoji="1" lang="ja-JP" altLang="en-US" sz="1400" b="1" dirty="0"/>
          </a:p>
        </p:txBody>
      </p:sp>
      <p:sp>
        <p:nvSpPr>
          <p:cNvPr id="14" name="楕円 13"/>
          <p:cNvSpPr/>
          <p:nvPr/>
        </p:nvSpPr>
        <p:spPr>
          <a:xfrm>
            <a:off x="856244" y="2577835"/>
            <a:ext cx="640683" cy="640683"/>
          </a:xfrm>
          <a:prstGeom prst="ellipse">
            <a:avLst/>
          </a:prstGeom>
          <a:solidFill>
            <a:srgbClr val="F7B5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３</a:t>
            </a:r>
            <a:endParaRPr kumimoji="1" lang="ja-JP" altLang="en-US" sz="1400" b="1" dirty="0"/>
          </a:p>
        </p:txBody>
      </p:sp>
      <p:sp>
        <p:nvSpPr>
          <p:cNvPr id="22" name="正方形/長方形 21"/>
          <p:cNvSpPr/>
          <p:nvPr/>
        </p:nvSpPr>
        <p:spPr>
          <a:xfrm>
            <a:off x="563881" y="3890735"/>
            <a:ext cx="6259892" cy="1811384"/>
          </a:xfrm>
          <a:prstGeom prst="rect">
            <a:avLst/>
          </a:prstGeom>
        </p:spPr>
        <p:txBody>
          <a:bodyPr wrap="square">
            <a:spAutoFit/>
          </a:bodyPr>
          <a:lstStyle/>
          <a:p>
            <a:pPr marL="285738" indent="-285738">
              <a:lnSpc>
                <a:spcPts val="1500"/>
              </a:lnSpc>
              <a:buClr>
                <a:schemeClr val="accent1">
                  <a:lumMod val="50000"/>
                </a:schemeClr>
              </a:buClr>
              <a:buFont typeface="Wingdings" panose="05000000000000000000" pitchFamily="2" charset="2"/>
              <a:buChar char="n"/>
            </a:pPr>
            <a:r>
              <a:rPr lang="ja-JP" altLang="en-US" sz="1100" dirty="0"/>
              <a:t>対象事業所：令和２年４月１日以降、感染症対策を徹底した上で、サービスを提供するため</a:t>
            </a:r>
            <a:endParaRPr lang="en-US" altLang="ja-JP" sz="1100" dirty="0"/>
          </a:p>
          <a:p>
            <a:pPr>
              <a:lnSpc>
                <a:spcPts val="1500"/>
              </a:lnSpc>
              <a:buClr>
                <a:schemeClr val="accent1">
                  <a:lumMod val="50000"/>
                </a:schemeClr>
              </a:buClr>
            </a:pPr>
            <a:r>
              <a:rPr lang="ja-JP" altLang="en-US" sz="1100" dirty="0"/>
              <a:t>　　　に必要な</a:t>
            </a:r>
            <a:r>
              <a:rPr lang="ja-JP" altLang="en-US" sz="1100" b="1" dirty="0"/>
              <a:t>かかり増し経費</a:t>
            </a:r>
            <a:r>
              <a:rPr lang="ja-JP" altLang="en-US" sz="1100" dirty="0"/>
              <a:t>が発生したすべての介護サービス事業所・施設など</a:t>
            </a:r>
            <a:endParaRPr lang="en-US" altLang="ja-JP" sz="1100" dirty="0"/>
          </a:p>
          <a:p>
            <a:pPr marL="285738" indent="-285738">
              <a:lnSpc>
                <a:spcPts val="1500"/>
              </a:lnSpc>
              <a:buClr>
                <a:schemeClr val="accent1">
                  <a:lumMod val="50000"/>
                </a:schemeClr>
              </a:buClr>
              <a:buFont typeface="Wingdings" panose="05000000000000000000" pitchFamily="2" charset="2"/>
              <a:buChar char="n"/>
            </a:pPr>
            <a:r>
              <a:rPr lang="ja-JP" altLang="en-US" sz="1100" dirty="0"/>
              <a:t>支援対象経費：かかりまし経費</a:t>
            </a:r>
            <a:endParaRPr lang="en-US" altLang="ja-JP" sz="1100" dirty="0"/>
          </a:p>
          <a:p>
            <a:pPr>
              <a:lnSpc>
                <a:spcPts val="1500"/>
              </a:lnSpc>
              <a:buClr>
                <a:schemeClr val="accent1">
                  <a:lumMod val="50000"/>
                </a:schemeClr>
              </a:buClr>
            </a:pPr>
            <a:r>
              <a:rPr lang="ja-JP" altLang="en-US" sz="1100" dirty="0"/>
              <a:t>　（例）感染症対策に要する物品購入、外部専門家等による研修実施、感染発生時対応・衛生用</a:t>
            </a:r>
            <a:endParaRPr lang="en-US" altLang="ja-JP" sz="1100" dirty="0"/>
          </a:p>
          <a:p>
            <a:pPr>
              <a:lnSpc>
                <a:spcPts val="1500"/>
              </a:lnSpc>
              <a:buClr>
                <a:schemeClr val="accent1">
                  <a:lumMod val="50000"/>
                </a:schemeClr>
              </a:buClr>
            </a:pPr>
            <a:r>
              <a:rPr lang="ja-JP" altLang="en-US" sz="1100" dirty="0"/>
              <a:t>　　　品保管などに使える多機能型簡易居室の設置、感染防止のため発生する追加的人件費、</a:t>
            </a:r>
            <a:endParaRPr lang="en-US" altLang="ja-JP" sz="1100" dirty="0"/>
          </a:p>
          <a:p>
            <a:pPr>
              <a:lnSpc>
                <a:spcPts val="1500"/>
              </a:lnSpc>
              <a:buClr>
                <a:schemeClr val="accent1">
                  <a:lumMod val="50000"/>
                </a:schemeClr>
              </a:buClr>
            </a:pPr>
            <a:r>
              <a:rPr lang="ja-JP" altLang="en-US" sz="1100" dirty="0"/>
              <a:t>　　　自転車・自動車の購入費用、</a:t>
            </a:r>
            <a:r>
              <a:rPr lang="en-US" altLang="ja-JP" sz="1100" dirty="0"/>
              <a:t>ICT</a:t>
            </a:r>
            <a:r>
              <a:rPr lang="ja-JP" altLang="en-US" sz="1100" dirty="0"/>
              <a:t>機器の購入費用　など</a:t>
            </a:r>
            <a:endParaRPr lang="en-US" altLang="ja-JP" sz="1100" dirty="0"/>
          </a:p>
          <a:p>
            <a:pPr marL="285738" indent="-285738">
              <a:lnSpc>
                <a:spcPts val="1500"/>
              </a:lnSpc>
              <a:buClr>
                <a:schemeClr val="accent1">
                  <a:lumMod val="50000"/>
                </a:schemeClr>
              </a:buClr>
              <a:buFont typeface="Wingdings" panose="05000000000000000000" pitchFamily="2" charset="2"/>
              <a:buChar char="n"/>
            </a:pPr>
            <a:r>
              <a:rPr lang="ja-JP" altLang="en-US" sz="1100" dirty="0"/>
              <a:t>助成上限額： サービス類型毎に設定</a:t>
            </a:r>
            <a:endParaRPr lang="en-US" altLang="ja-JP" sz="1100" dirty="0"/>
          </a:p>
          <a:p>
            <a:pPr>
              <a:lnSpc>
                <a:spcPts val="1500"/>
              </a:lnSpc>
              <a:buClr>
                <a:schemeClr val="accent1">
                  <a:lumMod val="50000"/>
                </a:schemeClr>
              </a:buClr>
            </a:pPr>
            <a:r>
              <a:rPr lang="ja-JP" altLang="en-US" sz="1100" dirty="0"/>
              <a:t>　（例）通所介護（通常規模型）</a:t>
            </a:r>
            <a:r>
              <a:rPr lang="en-US" altLang="ja-JP" sz="1100" dirty="0"/>
              <a:t>89.2</a:t>
            </a:r>
            <a:r>
              <a:rPr lang="ja-JP" altLang="en-US" sz="1100" dirty="0"/>
              <a:t>万円、訪問介護</a:t>
            </a:r>
            <a:r>
              <a:rPr lang="en-US" altLang="ja-JP" sz="1100" dirty="0"/>
              <a:t>53.4</a:t>
            </a:r>
            <a:r>
              <a:rPr lang="ja-JP" altLang="en-US" sz="1100" dirty="0"/>
              <a:t>万円、特養</a:t>
            </a:r>
            <a:r>
              <a:rPr lang="en-US" altLang="ja-JP" sz="1100" dirty="0"/>
              <a:t>3.8</a:t>
            </a:r>
            <a:r>
              <a:rPr lang="ja-JP" altLang="en-US" sz="1100" dirty="0"/>
              <a:t>万円</a:t>
            </a:r>
            <a:r>
              <a:rPr lang="en-US" altLang="ja-JP" sz="1100" dirty="0"/>
              <a:t>×</a:t>
            </a:r>
            <a:r>
              <a:rPr lang="ja-JP" altLang="en-US" sz="1100" dirty="0"/>
              <a:t>定員数</a:t>
            </a:r>
            <a:endParaRPr lang="en-US" altLang="ja-JP" sz="1100" dirty="0"/>
          </a:p>
          <a:p>
            <a:pPr>
              <a:lnSpc>
                <a:spcPts val="1500"/>
              </a:lnSpc>
              <a:buClr>
                <a:schemeClr val="accent1">
                  <a:lumMod val="50000"/>
                </a:schemeClr>
              </a:buClr>
            </a:pPr>
            <a:r>
              <a:rPr lang="ja-JP" altLang="en-US" sz="1100" dirty="0"/>
              <a:t>　　　　　　　</a:t>
            </a:r>
            <a:endParaRPr lang="en-US" altLang="ja-JP" sz="1100" dirty="0"/>
          </a:p>
        </p:txBody>
      </p:sp>
      <p:pic>
        <p:nvPicPr>
          <p:cNvPr id="25" name="図 24"/>
          <p:cNvPicPr>
            <a:picLocks noChangeAspect="1"/>
          </p:cNvPicPr>
          <p:nvPr/>
        </p:nvPicPr>
        <p:blipFill rotWithShape="1">
          <a:blip r:embed="rId4"/>
          <a:srcRect l="5921" b="-1231"/>
          <a:stretch/>
        </p:blipFill>
        <p:spPr>
          <a:xfrm>
            <a:off x="-12033" y="147015"/>
            <a:ext cx="6851243" cy="787654"/>
          </a:xfrm>
          <a:prstGeom prst="rect">
            <a:avLst/>
          </a:prstGeom>
        </p:spPr>
      </p:pic>
      <p:sp>
        <p:nvSpPr>
          <p:cNvPr id="7" name="テキスト ボックス 6"/>
          <p:cNvSpPr txBox="1"/>
          <p:nvPr/>
        </p:nvSpPr>
        <p:spPr>
          <a:xfrm>
            <a:off x="-60155" y="263011"/>
            <a:ext cx="6894092" cy="615553"/>
          </a:xfrm>
          <a:prstGeom prst="rect">
            <a:avLst/>
          </a:prstGeom>
          <a:noFill/>
        </p:spPr>
        <p:txBody>
          <a:bodyPr wrap="square" rtlCol="0">
            <a:spAutoFit/>
          </a:bodyPr>
          <a:lstStyle/>
          <a:p>
            <a:r>
              <a:rPr kumimoji="1" lang="ja-JP" altLang="en-US" sz="1700" b="1" dirty="0">
                <a:solidFill>
                  <a:schemeClr val="bg1"/>
                </a:solidFill>
              </a:rPr>
              <a:t>新型コロナウイルス感染症対策を行う介護サービス事業所・施設</a:t>
            </a:r>
            <a:endParaRPr kumimoji="1" lang="en-US" altLang="ja-JP" sz="1700" b="1" dirty="0">
              <a:solidFill>
                <a:schemeClr val="bg1"/>
              </a:solidFill>
            </a:endParaRPr>
          </a:p>
          <a:p>
            <a:r>
              <a:rPr kumimoji="1" lang="ja-JP" altLang="en-US" sz="1700" b="1" dirty="0">
                <a:solidFill>
                  <a:schemeClr val="bg1"/>
                </a:solidFill>
              </a:rPr>
              <a:t>介護サービス事業所・施設に勤務する職員の皆さまへ</a:t>
            </a:r>
          </a:p>
        </p:txBody>
      </p:sp>
      <p:sp>
        <p:nvSpPr>
          <p:cNvPr id="26" name="円/楕円 51">
            <a:extLst>
              <a:ext uri="{FF2B5EF4-FFF2-40B4-BE49-F238E27FC236}">
                <a16:creationId xmlns:a16="http://schemas.microsoft.com/office/drawing/2014/main" id="{48839CA6-03CE-E949-9F36-8C643C32A35F}"/>
              </a:ext>
            </a:extLst>
          </p:cNvPr>
          <p:cNvSpPr/>
          <p:nvPr/>
        </p:nvSpPr>
        <p:spPr>
          <a:xfrm>
            <a:off x="302798" y="3563078"/>
            <a:ext cx="386708" cy="352423"/>
          </a:xfrm>
          <a:prstGeom prst="ellipse">
            <a:avLst/>
          </a:prstGeom>
          <a:solidFill>
            <a:schemeClr val="accent1">
              <a:lumMod val="5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817" dirty="0">
                <a:solidFill>
                  <a:schemeClr val="bg1"/>
                </a:solidFill>
                <a:latin typeface="Arial" panose="020B0604020202020204" pitchFamily="34" charset="0"/>
                <a:cs typeface="Arial" panose="020B0604020202020204" pitchFamily="34" charset="0"/>
              </a:rPr>
              <a:t>1</a:t>
            </a:r>
            <a:endParaRPr kumimoji="1" lang="ja-JP" altLang="en-US" sz="1817" dirty="0">
              <a:solidFill>
                <a:schemeClr val="bg1"/>
              </a:solidFill>
              <a:latin typeface="Arial" panose="020B0604020202020204" pitchFamily="34" charset="0"/>
              <a:cs typeface="Arial" panose="020B0604020202020204" pitchFamily="34" charset="0"/>
            </a:endParaRPr>
          </a:p>
        </p:txBody>
      </p:sp>
      <p:cxnSp>
        <p:nvCxnSpPr>
          <p:cNvPr id="27" name="直線コネクタ 26"/>
          <p:cNvCxnSpPr/>
          <p:nvPr/>
        </p:nvCxnSpPr>
        <p:spPr>
          <a:xfrm>
            <a:off x="645018" y="3854900"/>
            <a:ext cx="6178755"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689506" y="3586361"/>
            <a:ext cx="4828330" cy="307777"/>
          </a:xfrm>
          <a:prstGeom prst="rect">
            <a:avLst/>
          </a:prstGeom>
          <a:noFill/>
        </p:spPr>
        <p:txBody>
          <a:bodyPr wrap="square" rtlCol="0">
            <a:spAutoFit/>
          </a:bodyPr>
          <a:lstStyle/>
          <a:p>
            <a:r>
              <a:rPr kumimoji="1" lang="ja-JP" altLang="en-US" sz="1400" b="1" dirty="0">
                <a:solidFill>
                  <a:schemeClr val="accent1">
                    <a:lumMod val="50000"/>
                  </a:schemeClr>
                </a:solidFill>
              </a:rPr>
              <a:t>感染症対策の支援</a:t>
            </a:r>
            <a:endParaRPr kumimoji="1" lang="en-US" altLang="ja-JP" sz="1400" b="1" dirty="0">
              <a:solidFill>
                <a:schemeClr val="accent1">
                  <a:lumMod val="50000"/>
                </a:schemeClr>
              </a:solidFill>
            </a:endParaRPr>
          </a:p>
        </p:txBody>
      </p:sp>
      <p:sp>
        <p:nvSpPr>
          <p:cNvPr id="29" name="正方形/長方形 28"/>
          <p:cNvSpPr/>
          <p:nvPr/>
        </p:nvSpPr>
        <p:spPr>
          <a:xfrm>
            <a:off x="563882" y="5817385"/>
            <a:ext cx="6259891" cy="2285241"/>
          </a:xfrm>
          <a:prstGeom prst="rect">
            <a:avLst/>
          </a:prstGeom>
        </p:spPr>
        <p:txBody>
          <a:bodyPr wrap="square">
            <a:spAutoFit/>
          </a:bodyPr>
          <a:lstStyle/>
          <a:p>
            <a:pPr>
              <a:lnSpc>
                <a:spcPts val="1500"/>
              </a:lnSpc>
              <a:buClr>
                <a:schemeClr val="accent1">
                  <a:lumMod val="50000"/>
                </a:schemeClr>
              </a:buClr>
            </a:pPr>
            <a:r>
              <a:rPr lang="ja-JP" altLang="en-US" sz="1100" b="1" dirty="0"/>
              <a:t>１．在宅サービス事業所による利用者への再開支援への助成</a:t>
            </a:r>
            <a:endParaRPr lang="en-US" altLang="ja-JP" sz="1100" b="1" dirty="0"/>
          </a:p>
          <a:p>
            <a:pPr marL="285738" indent="-285738">
              <a:lnSpc>
                <a:spcPts val="1500"/>
              </a:lnSpc>
              <a:buClr>
                <a:schemeClr val="accent1">
                  <a:lumMod val="50000"/>
                </a:schemeClr>
              </a:buClr>
              <a:buFont typeface="Wingdings" panose="05000000000000000000" pitchFamily="2" charset="2"/>
              <a:buChar char="n"/>
            </a:pPr>
            <a:r>
              <a:rPr lang="ja-JP" altLang="en-US" sz="1100" dirty="0"/>
              <a:t>対象事業所：令和２年４月１日以降、サービス利用休止中の利用者への利用再開のための</a:t>
            </a:r>
            <a:endParaRPr lang="en-US" altLang="ja-JP" sz="1100" dirty="0"/>
          </a:p>
          <a:p>
            <a:pPr>
              <a:lnSpc>
                <a:spcPts val="1500"/>
              </a:lnSpc>
              <a:buClr>
                <a:schemeClr val="accent1">
                  <a:lumMod val="50000"/>
                </a:schemeClr>
              </a:buClr>
            </a:pPr>
            <a:r>
              <a:rPr lang="ja-JP" altLang="en-US" sz="1100" dirty="0"/>
              <a:t>　　　支援を行った在宅サービス事業所</a:t>
            </a:r>
            <a:endParaRPr lang="en-US" altLang="ja-JP" sz="1100" dirty="0"/>
          </a:p>
          <a:p>
            <a:pPr marL="285738" indent="-285738">
              <a:lnSpc>
                <a:spcPts val="1500"/>
              </a:lnSpc>
              <a:buClr>
                <a:schemeClr val="accent1">
                  <a:lumMod val="50000"/>
                </a:schemeClr>
              </a:buClr>
              <a:buFont typeface="Wingdings" panose="05000000000000000000" pitchFamily="2" charset="2"/>
              <a:buChar char="n"/>
            </a:pPr>
            <a:r>
              <a:rPr lang="ja-JP" altLang="en-US" sz="1100" dirty="0"/>
              <a:t>助成額：１利用者あたり</a:t>
            </a:r>
            <a:r>
              <a:rPr lang="en-US" altLang="ja-JP" sz="1100" dirty="0"/>
              <a:t>1,500</a:t>
            </a:r>
            <a:r>
              <a:rPr lang="ja-JP" altLang="en-US" sz="1100" dirty="0"/>
              <a:t>円～</a:t>
            </a:r>
            <a:r>
              <a:rPr lang="en-US" altLang="ja-JP" sz="1100" dirty="0"/>
              <a:t>6,000</a:t>
            </a:r>
            <a:r>
              <a:rPr lang="ja-JP" altLang="en-US" sz="1100" dirty="0"/>
              <a:t>円</a:t>
            </a:r>
            <a:endParaRPr lang="en-US" altLang="ja-JP" sz="1100" dirty="0"/>
          </a:p>
          <a:p>
            <a:pPr>
              <a:lnSpc>
                <a:spcPts val="1500"/>
              </a:lnSpc>
              <a:spcBef>
                <a:spcPts val="600"/>
              </a:spcBef>
              <a:buClr>
                <a:schemeClr val="accent1">
                  <a:lumMod val="50000"/>
                </a:schemeClr>
              </a:buClr>
            </a:pPr>
            <a:r>
              <a:rPr lang="ja-JP" altLang="en-US" sz="1100" b="1" dirty="0"/>
              <a:t>２．在宅サービス事業所における環境整備への助成</a:t>
            </a:r>
            <a:endParaRPr lang="en-US" altLang="ja-JP" sz="1100" b="1" dirty="0"/>
          </a:p>
          <a:p>
            <a:pPr marL="285738" indent="-285738">
              <a:lnSpc>
                <a:spcPts val="1500"/>
              </a:lnSpc>
              <a:buClr>
                <a:schemeClr val="accent1">
                  <a:lumMod val="50000"/>
                </a:schemeClr>
              </a:buClr>
              <a:buFont typeface="Wingdings" panose="05000000000000000000" pitchFamily="2" charset="2"/>
              <a:buChar char="n"/>
            </a:pPr>
            <a:r>
              <a:rPr lang="ja-JP" altLang="en-US" sz="1100" dirty="0"/>
              <a:t>対象事業所：令和２年４月１日以降、感染症防止のための環境整備を行った在宅サービス</a:t>
            </a:r>
            <a:endParaRPr lang="en-US" altLang="ja-JP" sz="1100" dirty="0"/>
          </a:p>
          <a:p>
            <a:pPr>
              <a:lnSpc>
                <a:spcPts val="1500"/>
              </a:lnSpc>
              <a:buClr>
                <a:schemeClr val="accent1">
                  <a:lumMod val="50000"/>
                </a:schemeClr>
              </a:buClr>
            </a:pPr>
            <a:r>
              <a:rPr lang="ja-JP" altLang="en-US" sz="1100" dirty="0"/>
              <a:t>　　　事業所</a:t>
            </a:r>
            <a:endParaRPr lang="en-US" altLang="ja-JP" sz="1100" dirty="0"/>
          </a:p>
          <a:p>
            <a:pPr marL="285738" indent="-285738">
              <a:lnSpc>
                <a:spcPts val="1500"/>
              </a:lnSpc>
              <a:buClr>
                <a:schemeClr val="accent1">
                  <a:lumMod val="50000"/>
                </a:schemeClr>
              </a:buClr>
              <a:buFont typeface="Wingdings" panose="05000000000000000000" pitchFamily="2" charset="2"/>
              <a:buChar char="n"/>
            </a:pPr>
            <a:r>
              <a:rPr lang="ja-JP" altLang="en-US" sz="1100" dirty="0"/>
              <a:t>支援対象経費：「３つの密」を避けてサービス提供を行うために必要な環境整備に要する</a:t>
            </a:r>
            <a:endParaRPr lang="en-US" altLang="ja-JP" sz="1100" dirty="0"/>
          </a:p>
          <a:p>
            <a:pPr>
              <a:lnSpc>
                <a:spcPts val="1500"/>
              </a:lnSpc>
              <a:buClr>
                <a:schemeClr val="accent1">
                  <a:lumMod val="50000"/>
                </a:schemeClr>
              </a:buClr>
            </a:pPr>
            <a:r>
              <a:rPr lang="ja-JP" altLang="en-US" sz="1100" dirty="0"/>
              <a:t>　　　以下のようなものの購入費用など</a:t>
            </a:r>
            <a:endParaRPr lang="en-US" altLang="ja-JP" sz="1100" dirty="0"/>
          </a:p>
          <a:p>
            <a:pPr>
              <a:lnSpc>
                <a:spcPts val="1500"/>
              </a:lnSpc>
              <a:buClr>
                <a:schemeClr val="accent1">
                  <a:lumMod val="50000"/>
                </a:schemeClr>
              </a:buClr>
            </a:pPr>
            <a:r>
              <a:rPr lang="ja-JP" altLang="en-US" sz="1100" dirty="0"/>
              <a:t>　　（例）長机、飛沫防止パネル、換気設備、自転車、</a:t>
            </a:r>
            <a:r>
              <a:rPr lang="en-US" altLang="ja-JP" sz="1100" dirty="0"/>
              <a:t>ICT</a:t>
            </a:r>
            <a:r>
              <a:rPr lang="ja-JP" altLang="en-US" sz="1100" dirty="0"/>
              <a:t>機器、内装改修費　など</a:t>
            </a:r>
            <a:endParaRPr lang="en-US" altLang="ja-JP" sz="1100" dirty="0"/>
          </a:p>
          <a:p>
            <a:pPr marL="285738" indent="-285738">
              <a:lnSpc>
                <a:spcPts val="1500"/>
              </a:lnSpc>
              <a:buClr>
                <a:schemeClr val="accent1">
                  <a:lumMod val="50000"/>
                </a:schemeClr>
              </a:buClr>
              <a:buFont typeface="Wingdings" panose="05000000000000000000" pitchFamily="2" charset="2"/>
              <a:buChar char="n"/>
            </a:pPr>
            <a:r>
              <a:rPr lang="ja-JP" altLang="en-US" sz="1100" dirty="0"/>
              <a:t>助成上限額：</a:t>
            </a:r>
            <a:r>
              <a:rPr lang="en-US" altLang="ja-JP" sz="1100" dirty="0"/>
              <a:t>20</a:t>
            </a:r>
            <a:r>
              <a:rPr lang="ja-JP" altLang="en-US" sz="1100" dirty="0"/>
              <a:t>万円</a:t>
            </a:r>
            <a:endParaRPr lang="en-US" altLang="ja-JP" sz="1100" dirty="0"/>
          </a:p>
        </p:txBody>
      </p:sp>
      <p:sp>
        <p:nvSpPr>
          <p:cNvPr id="30" name="円/楕円 51">
            <a:extLst>
              <a:ext uri="{FF2B5EF4-FFF2-40B4-BE49-F238E27FC236}">
                <a16:creationId xmlns:a16="http://schemas.microsoft.com/office/drawing/2014/main" id="{48839CA6-03CE-E949-9F36-8C643C32A35F}"/>
              </a:ext>
            </a:extLst>
          </p:cNvPr>
          <p:cNvSpPr/>
          <p:nvPr/>
        </p:nvSpPr>
        <p:spPr>
          <a:xfrm>
            <a:off x="302799" y="5502033"/>
            <a:ext cx="386708" cy="352423"/>
          </a:xfrm>
          <a:prstGeom prst="ellipse">
            <a:avLst/>
          </a:prstGeom>
          <a:solidFill>
            <a:schemeClr val="accent1">
              <a:lumMod val="5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817" dirty="0">
                <a:solidFill>
                  <a:schemeClr val="bg1"/>
                </a:solidFill>
                <a:latin typeface="Arial" panose="020B0604020202020204" pitchFamily="34" charset="0"/>
                <a:cs typeface="Arial" panose="020B0604020202020204" pitchFamily="34" charset="0"/>
              </a:rPr>
              <a:t>2</a:t>
            </a:r>
            <a:endParaRPr kumimoji="1" lang="ja-JP" altLang="en-US" sz="1817" dirty="0">
              <a:solidFill>
                <a:schemeClr val="bg1"/>
              </a:solidFill>
              <a:latin typeface="Arial" panose="020B0604020202020204" pitchFamily="34" charset="0"/>
              <a:cs typeface="Arial" panose="020B0604020202020204" pitchFamily="34" charset="0"/>
            </a:endParaRPr>
          </a:p>
        </p:txBody>
      </p:sp>
      <p:cxnSp>
        <p:nvCxnSpPr>
          <p:cNvPr id="31" name="直線コネクタ 30"/>
          <p:cNvCxnSpPr/>
          <p:nvPr/>
        </p:nvCxnSpPr>
        <p:spPr>
          <a:xfrm>
            <a:off x="645018" y="5774805"/>
            <a:ext cx="6178754"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689507" y="5525316"/>
            <a:ext cx="4828330" cy="307777"/>
          </a:xfrm>
          <a:prstGeom prst="rect">
            <a:avLst/>
          </a:prstGeom>
          <a:noFill/>
        </p:spPr>
        <p:txBody>
          <a:bodyPr wrap="square" rtlCol="0">
            <a:spAutoFit/>
          </a:bodyPr>
          <a:lstStyle/>
          <a:p>
            <a:r>
              <a:rPr kumimoji="1" lang="ja-JP" altLang="en-US" sz="1400" b="1" dirty="0">
                <a:solidFill>
                  <a:schemeClr val="accent1">
                    <a:lumMod val="50000"/>
                  </a:schemeClr>
                </a:solidFill>
              </a:rPr>
              <a:t>介護サービス再開に向けた支援</a:t>
            </a:r>
            <a:endParaRPr kumimoji="1" lang="en-US" altLang="ja-JP" sz="1400" b="1" dirty="0">
              <a:solidFill>
                <a:schemeClr val="accent1">
                  <a:lumMod val="50000"/>
                </a:schemeClr>
              </a:solidFill>
            </a:endParaRPr>
          </a:p>
        </p:txBody>
      </p:sp>
      <p:sp>
        <p:nvSpPr>
          <p:cNvPr id="38" name="正方形/長方形 37">
            <a:extLst>
              <a:ext uri="{FF2B5EF4-FFF2-40B4-BE49-F238E27FC236}">
                <a16:creationId xmlns:a16="http://schemas.microsoft.com/office/drawing/2014/main" id="{1346FDA8-F1AA-DA49-883D-04D6B5EF4F8B}"/>
              </a:ext>
            </a:extLst>
          </p:cNvPr>
          <p:cNvSpPr/>
          <p:nvPr/>
        </p:nvSpPr>
        <p:spPr>
          <a:xfrm>
            <a:off x="12033" y="9239278"/>
            <a:ext cx="6845967" cy="652681"/>
          </a:xfrm>
          <a:prstGeom prst="rect">
            <a:avLst/>
          </a:prstGeom>
          <a:solidFill>
            <a:srgbClr val="FFFB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884" indent="-342884" algn="just">
              <a:lnSpc>
                <a:spcPct val="130000"/>
              </a:lnSpc>
              <a:buFont typeface="+mj-lt"/>
              <a:buAutoNum type="arabicPeriod"/>
            </a:pPr>
            <a:endParaRPr lang="ja-JP" altLang="en-US" sz="1500" spc="300">
              <a:solidFill>
                <a:srgbClr val="343433"/>
              </a:solidFill>
              <a:latin typeface="Meiryo UI" panose="020B0604030504040204" pitchFamily="34" charset="-128"/>
              <a:ea typeface="Meiryo UI" panose="020B0604030504040204" pitchFamily="34" charset="-128"/>
            </a:endParaRPr>
          </a:p>
        </p:txBody>
      </p:sp>
      <p:sp>
        <p:nvSpPr>
          <p:cNvPr id="40" name="テキスト ボックス 39">
            <a:extLst>
              <a:ext uri="{FF2B5EF4-FFF2-40B4-BE49-F238E27FC236}">
                <a16:creationId xmlns:a16="http://schemas.microsoft.com/office/drawing/2014/main" id="{8384EB1E-24BE-1E43-9E38-FDCD0FEA0650}"/>
              </a:ext>
            </a:extLst>
          </p:cNvPr>
          <p:cNvSpPr txBox="1"/>
          <p:nvPr/>
        </p:nvSpPr>
        <p:spPr>
          <a:xfrm>
            <a:off x="724821" y="9473712"/>
            <a:ext cx="5602303" cy="338554"/>
          </a:xfrm>
          <a:prstGeom prst="rect">
            <a:avLst/>
          </a:prstGeom>
          <a:noFill/>
        </p:spPr>
        <p:txBody>
          <a:bodyPr wrap="square" lIns="0" tIns="0" rIns="0" bIns="0" rtlCol="0">
            <a:spAutoFit/>
          </a:bodyPr>
          <a:lstStyle/>
          <a:p>
            <a:r>
              <a:rPr kumimoji="1" lang="ja-JP" altLang="en-US" sz="1100" b="1" dirty="0">
                <a:latin typeface="Meiryo UI" panose="020B0604030504040204" pitchFamily="34" charset="-128"/>
                <a:ea typeface="Meiryo UI" panose="020B0604030504040204" pitchFamily="34" charset="-128"/>
              </a:rPr>
              <a:t>京都府 慰労金・支援金事務センター</a:t>
            </a:r>
            <a:endParaRPr kumimoji="1" lang="en-US" altLang="ja-JP" sz="1100" b="1" dirty="0">
              <a:latin typeface="Meiryo UI" panose="020B0604030504040204" pitchFamily="34" charset="-128"/>
              <a:ea typeface="Meiryo UI" panose="020B0604030504040204" pitchFamily="34" charset="-128"/>
            </a:endParaRPr>
          </a:p>
          <a:p>
            <a:r>
              <a:rPr kumimoji="1" lang="ja-JP" altLang="en-US" sz="1100" b="1" dirty="0">
                <a:latin typeface="Meiryo UI" panose="020B0604030504040204" pitchFamily="34" charset="-128"/>
                <a:ea typeface="Meiryo UI" panose="020B0604030504040204" pitchFamily="34" charset="-128"/>
              </a:rPr>
              <a:t>コールセンター　電話番号</a:t>
            </a:r>
            <a:r>
              <a:rPr kumimoji="1" lang="en-US" altLang="ja-JP" sz="1100" b="1" dirty="0">
                <a:latin typeface="Meiryo UI" panose="020B0604030504040204" pitchFamily="34" charset="-128"/>
                <a:ea typeface="Meiryo UI" panose="020B0604030504040204" pitchFamily="34" charset="-128"/>
              </a:rPr>
              <a:t>075</a:t>
            </a:r>
            <a:r>
              <a:rPr kumimoji="1" lang="ja-JP" altLang="en-US" sz="1100" b="1" dirty="0">
                <a:latin typeface="Meiryo UI" panose="020B0604030504040204" pitchFamily="34" charset="-128"/>
                <a:ea typeface="Meiryo UI" panose="020B0604030504040204" pitchFamily="34" charset="-128"/>
              </a:rPr>
              <a:t>－</a:t>
            </a:r>
            <a:r>
              <a:rPr kumimoji="1" lang="en-US" altLang="ja-JP" sz="1100" b="1" dirty="0">
                <a:latin typeface="Meiryo UI" panose="020B0604030504040204" pitchFamily="34" charset="-128"/>
                <a:ea typeface="Meiryo UI" panose="020B0604030504040204" pitchFamily="34" charset="-128"/>
              </a:rPr>
              <a:t>708</a:t>
            </a:r>
            <a:r>
              <a:rPr kumimoji="1" lang="ja-JP" altLang="en-US" sz="1100" b="1" dirty="0">
                <a:latin typeface="Meiryo UI" panose="020B0604030504040204" pitchFamily="34" charset="-128"/>
                <a:ea typeface="Meiryo UI" panose="020B0604030504040204" pitchFamily="34" charset="-128"/>
              </a:rPr>
              <a:t>－</a:t>
            </a:r>
            <a:r>
              <a:rPr kumimoji="1" lang="en-US" altLang="ja-JP" sz="1100" b="1" dirty="0">
                <a:latin typeface="Meiryo UI" panose="020B0604030504040204" pitchFamily="34" charset="-128"/>
                <a:ea typeface="Meiryo UI" panose="020B0604030504040204" pitchFamily="34" charset="-128"/>
              </a:rPr>
              <a:t>7880 </a:t>
            </a:r>
            <a:r>
              <a:rPr kumimoji="1" lang="ja-JP" altLang="en-US" sz="1100" b="1" dirty="0">
                <a:latin typeface="Meiryo UI" panose="020B0604030504040204" pitchFamily="34" charset="-128"/>
                <a:ea typeface="Meiryo UI" panose="020B0604030504040204" pitchFamily="34" charset="-128"/>
              </a:rPr>
              <a:t>（土日祝日を除く９：００～１７：００）</a:t>
            </a:r>
            <a:endParaRPr kumimoji="1" lang="ja-JP" altLang="en-US" sz="700" b="1" dirty="0">
              <a:latin typeface="Meiryo UI" panose="020B0604030504040204" pitchFamily="34" charset="-128"/>
              <a:ea typeface="Meiryo UI" panose="020B0604030504040204" pitchFamily="34" charset="-128"/>
            </a:endParaRPr>
          </a:p>
        </p:txBody>
      </p:sp>
      <p:sp>
        <p:nvSpPr>
          <p:cNvPr id="41" name="正方形/長方形 40"/>
          <p:cNvSpPr/>
          <p:nvPr/>
        </p:nvSpPr>
        <p:spPr>
          <a:xfrm>
            <a:off x="563882" y="8375185"/>
            <a:ext cx="6270055" cy="861774"/>
          </a:xfrm>
          <a:prstGeom prst="rect">
            <a:avLst/>
          </a:prstGeom>
        </p:spPr>
        <p:txBody>
          <a:bodyPr wrap="square">
            <a:spAutoFit/>
          </a:bodyPr>
          <a:lstStyle/>
          <a:p>
            <a:pPr marL="285738" indent="-285738">
              <a:lnSpc>
                <a:spcPts val="1500"/>
              </a:lnSpc>
              <a:buClr>
                <a:schemeClr val="accent1">
                  <a:lumMod val="50000"/>
                </a:schemeClr>
              </a:buClr>
              <a:buFont typeface="Wingdings" panose="05000000000000000000" pitchFamily="2" charset="2"/>
              <a:buChar char="n"/>
            </a:pPr>
            <a:r>
              <a:rPr lang="ja-JP" altLang="en-US" sz="1100" dirty="0"/>
              <a:t>対象者：対象期間に介護サービス事業所・施設に通算</a:t>
            </a:r>
            <a:r>
              <a:rPr lang="en-US" altLang="ja-JP" sz="1100" dirty="0"/>
              <a:t>10</a:t>
            </a:r>
            <a:r>
              <a:rPr lang="ja-JP" altLang="en-US" sz="1100" dirty="0"/>
              <a:t>日以上勤務し、利用者と接する職員　　</a:t>
            </a:r>
            <a:endParaRPr lang="en-US" altLang="ja-JP" sz="1100" dirty="0"/>
          </a:p>
          <a:p>
            <a:pPr marL="285738" indent="-285738">
              <a:lnSpc>
                <a:spcPts val="1500"/>
              </a:lnSpc>
              <a:buClr>
                <a:schemeClr val="accent1">
                  <a:lumMod val="50000"/>
                </a:schemeClr>
              </a:buClr>
              <a:buFont typeface="Wingdings" panose="05000000000000000000" pitchFamily="2" charset="2"/>
              <a:buChar char="n"/>
            </a:pPr>
            <a:r>
              <a:rPr lang="ja-JP" altLang="en-US" sz="1100" dirty="0"/>
              <a:t>支援額：</a:t>
            </a:r>
            <a:r>
              <a:rPr kumimoji="1" lang="ja-JP" altLang="en-US" sz="1100" spc="-50" dirty="0"/>
              <a:t>感染者が発生または濃厚接触者に対応した事業所に勤務し利用者と接する職員　</a:t>
            </a:r>
            <a:r>
              <a:rPr kumimoji="1" lang="en-US" altLang="ja-JP" sz="1100" spc="-50" dirty="0"/>
              <a:t>20</a:t>
            </a:r>
            <a:r>
              <a:rPr kumimoji="1" lang="ja-JP" altLang="en-US" sz="1100" spc="-50" dirty="0"/>
              <a:t>万円</a:t>
            </a:r>
            <a:endParaRPr kumimoji="1" lang="en-US" altLang="ja-JP" sz="1100" spc="-50" dirty="0"/>
          </a:p>
          <a:p>
            <a:pPr>
              <a:lnSpc>
                <a:spcPts val="1500"/>
              </a:lnSpc>
              <a:buClr>
                <a:schemeClr val="accent1">
                  <a:lumMod val="50000"/>
                </a:schemeClr>
              </a:buClr>
            </a:pPr>
            <a:r>
              <a:rPr kumimoji="1" lang="ja-JP" altLang="en-US" sz="1100" dirty="0"/>
              <a:t>　　　　　　その他の事業所で勤務し利用者と接する職員　５万円</a:t>
            </a:r>
            <a:endParaRPr kumimoji="1" lang="en-US" altLang="ja-JP" sz="1100" dirty="0"/>
          </a:p>
          <a:p>
            <a:pPr>
              <a:lnSpc>
                <a:spcPts val="1500"/>
              </a:lnSpc>
              <a:buClr>
                <a:schemeClr val="accent1">
                  <a:lumMod val="50000"/>
                </a:schemeClr>
              </a:buClr>
            </a:pPr>
            <a:r>
              <a:rPr lang="ja-JP" altLang="en-US" sz="1100" dirty="0"/>
              <a:t>　　　　（４頁目</a:t>
            </a:r>
            <a:r>
              <a:rPr lang="en-US" altLang="ja-JP" sz="1100" dirty="0"/>
              <a:t>『Q&amp;A』Q</a:t>
            </a:r>
            <a:r>
              <a:rPr lang="ja-JP" altLang="en-US" sz="1100" dirty="0"/>
              <a:t>３も併せてご参照下さい）</a:t>
            </a:r>
            <a:endParaRPr lang="en-US" altLang="ja-JP" sz="1100" dirty="0"/>
          </a:p>
        </p:txBody>
      </p:sp>
      <p:sp>
        <p:nvSpPr>
          <p:cNvPr id="42" name="円/楕円 51">
            <a:extLst>
              <a:ext uri="{FF2B5EF4-FFF2-40B4-BE49-F238E27FC236}">
                <a16:creationId xmlns:a16="http://schemas.microsoft.com/office/drawing/2014/main" id="{48839CA6-03CE-E949-9F36-8C643C32A35F}"/>
              </a:ext>
            </a:extLst>
          </p:cNvPr>
          <p:cNvSpPr/>
          <p:nvPr/>
        </p:nvSpPr>
        <p:spPr>
          <a:xfrm>
            <a:off x="283750" y="8060863"/>
            <a:ext cx="386708" cy="352423"/>
          </a:xfrm>
          <a:prstGeom prst="ellipse">
            <a:avLst/>
          </a:prstGeom>
          <a:solidFill>
            <a:schemeClr val="accent1">
              <a:lumMod val="5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817" dirty="0">
                <a:solidFill>
                  <a:schemeClr val="bg1"/>
                </a:solidFill>
                <a:latin typeface="Arial" panose="020B0604020202020204" pitchFamily="34" charset="0"/>
                <a:cs typeface="Arial" panose="020B0604020202020204" pitchFamily="34" charset="0"/>
              </a:rPr>
              <a:t>3</a:t>
            </a:r>
            <a:endParaRPr kumimoji="1" lang="ja-JP" altLang="en-US" sz="1817" dirty="0">
              <a:solidFill>
                <a:schemeClr val="bg1"/>
              </a:solidFill>
              <a:latin typeface="Arial" panose="020B0604020202020204" pitchFamily="34" charset="0"/>
              <a:cs typeface="Arial" panose="020B0604020202020204" pitchFamily="34" charset="0"/>
            </a:endParaRPr>
          </a:p>
        </p:txBody>
      </p:sp>
      <p:cxnSp>
        <p:nvCxnSpPr>
          <p:cNvPr id="43" name="直線コネクタ 42"/>
          <p:cNvCxnSpPr/>
          <p:nvPr/>
        </p:nvCxnSpPr>
        <p:spPr>
          <a:xfrm>
            <a:off x="625968" y="8371735"/>
            <a:ext cx="6178754"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670457" y="8084146"/>
            <a:ext cx="4828330" cy="307777"/>
          </a:xfrm>
          <a:prstGeom prst="rect">
            <a:avLst/>
          </a:prstGeom>
          <a:noFill/>
        </p:spPr>
        <p:txBody>
          <a:bodyPr wrap="square" rtlCol="0">
            <a:spAutoFit/>
          </a:bodyPr>
          <a:lstStyle/>
          <a:p>
            <a:r>
              <a:rPr kumimoji="1" lang="ja-JP" altLang="en-US" sz="1400" b="1" dirty="0">
                <a:solidFill>
                  <a:schemeClr val="accent1">
                    <a:lumMod val="50000"/>
                  </a:schemeClr>
                </a:solidFill>
              </a:rPr>
              <a:t>職員の皆様への慰労金の支給</a:t>
            </a:r>
            <a:endParaRPr kumimoji="1" lang="en-US" altLang="ja-JP" sz="1400" b="1" dirty="0">
              <a:solidFill>
                <a:schemeClr val="accent1">
                  <a:lumMod val="50000"/>
                </a:schemeClr>
              </a:solidFill>
            </a:endParaRPr>
          </a:p>
        </p:txBody>
      </p:sp>
      <p:sp>
        <p:nvSpPr>
          <p:cNvPr id="45" name="テキスト ボックス 44"/>
          <p:cNvSpPr txBox="1"/>
          <p:nvPr/>
        </p:nvSpPr>
        <p:spPr>
          <a:xfrm>
            <a:off x="3435016" y="3139105"/>
            <a:ext cx="2867414" cy="553998"/>
          </a:xfrm>
          <a:prstGeom prst="rect">
            <a:avLst/>
          </a:prstGeom>
          <a:noFill/>
        </p:spPr>
        <p:txBody>
          <a:bodyPr wrap="square" rtlCol="0">
            <a:spAutoFit/>
          </a:bodyPr>
          <a:lstStyle/>
          <a:p>
            <a:r>
              <a:rPr kumimoji="1" lang="en-US" altLang="ja-JP" sz="1000" b="1" dirty="0">
                <a:solidFill>
                  <a:schemeClr val="accent1">
                    <a:lumMod val="50000"/>
                  </a:schemeClr>
                </a:solidFill>
              </a:rPr>
              <a:t>※</a:t>
            </a:r>
            <a:r>
              <a:rPr kumimoji="1" lang="ja-JP" altLang="en-US" sz="1000" b="1" dirty="0">
                <a:solidFill>
                  <a:schemeClr val="accent1">
                    <a:lumMod val="50000"/>
                  </a:schemeClr>
                </a:solidFill>
              </a:rPr>
              <a:t>事業の詳細はこちら　</a:t>
            </a:r>
            <a:r>
              <a:rPr kumimoji="1" lang="en-US" altLang="ja-JP" sz="1000" b="1" dirty="0">
                <a:solidFill>
                  <a:schemeClr val="accent1">
                    <a:lumMod val="50000"/>
                  </a:schemeClr>
                </a:solidFill>
              </a:rPr>
              <a:t>https://www.mhlw.go.jp/stf/seisakunitsuite/bunya/0000121431_00144.html</a:t>
            </a:r>
          </a:p>
        </p:txBody>
      </p:sp>
      <p:pic>
        <p:nvPicPr>
          <p:cNvPr id="2" name="図 1"/>
          <p:cNvPicPr>
            <a:picLocks noChangeAspect="1"/>
          </p:cNvPicPr>
          <p:nvPr/>
        </p:nvPicPr>
        <p:blipFill>
          <a:blip r:embed="rId5">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5196996" y="984461"/>
            <a:ext cx="1201548" cy="1201548"/>
          </a:xfrm>
          <a:prstGeom prst="rect">
            <a:avLst/>
          </a:prstGeom>
        </p:spPr>
      </p:pic>
      <p:sp>
        <p:nvSpPr>
          <p:cNvPr id="8" name="テキスト ボックス 7"/>
          <p:cNvSpPr txBox="1"/>
          <p:nvPr/>
        </p:nvSpPr>
        <p:spPr>
          <a:xfrm>
            <a:off x="1496927" y="1031752"/>
            <a:ext cx="4648201" cy="655308"/>
          </a:xfrm>
          <a:prstGeom prst="rect">
            <a:avLst/>
          </a:prstGeom>
          <a:noFill/>
        </p:spPr>
        <p:txBody>
          <a:bodyPr wrap="square" rtlCol="0">
            <a:spAutoFit/>
          </a:bodyPr>
          <a:lstStyle/>
          <a:p>
            <a:r>
              <a:rPr kumimoji="1" lang="ja-JP" altLang="en-US" sz="1817" b="1" dirty="0"/>
              <a:t>感染症対策を徹底した上で介護サービスを提供するために必要な経費を支援します</a:t>
            </a:r>
          </a:p>
        </p:txBody>
      </p:sp>
      <p:sp>
        <p:nvSpPr>
          <p:cNvPr id="13" name="テキスト ボックス 12"/>
          <p:cNvSpPr txBox="1"/>
          <p:nvPr/>
        </p:nvSpPr>
        <p:spPr>
          <a:xfrm>
            <a:off x="1496927" y="1834268"/>
            <a:ext cx="4791139" cy="655308"/>
          </a:xfrm>
          <a:prstGeom prst="rect">
            <a:avLst/>
          </a:prstGeom>
          <a:noFill/>
        </p:spPr>
        <p:txBody>
          <a:bodyPr wrap="square" rtlCol="0">
            <a:spAutoFit/>
          </a:bodyPr>
          <a:lstStyle/>
          <a:p>
            <a:r>
              <a:rPr kumimoji="1" lang="ja-JP" altLang="en-US" sz="1817" b="1" dirty="0"/>
              <a:t>介護サービスの利用再開に向けた利用者への働きかけや環境整備などを支援します</a:t>
            </a:r>
          </a:p>
        </p:txBody>
      </p:sp>
      <p:sp>
        <p:nvSpPr>
          <p:cNvPr id="15" name="テキスト ボックス 14"/>
          <p:cNvSpPr txBox="1"/>
          <p:nvPr/>
        </p:nvSpPr>
        <p:spPr>
          <a:xfrm>
            <a:off x="1517983" y="2713072"/>
            <a:ext cx="4648201" cy="655308"/>
          </a:xfrm>
          <a:prstGeom prst="rect">
            <a:avLst/>
          </a:prstGeom>
          <a:noFill/>
        </p:spPr>
        <p:txBody>
          <a:bodyPr wrap="square" rtlCol="0">
            <a:spAutoFit/>
          </a:bodyPr>
          <a:lstStyle/>
          <a:p>
            <a:r>
              <a:rPr kumimoji="1" lang="ja-JP" altLang="en-US" sz="1817" b="1" dirty="0"/>
              <a:t>職員の皆さまに慰労金を支給します</a:t>
            </a:r>
            <a:endParaRPr kumimoji="1" lang="en-US" altLang="ja-JP" sz="1817" b="1" dirty="0"/>
          </a:p>
          <a:p>
            <a:endParaRPr kumimoji="1" lang="en-US" altLang="ja-JP" sz="1817" dirty="0"/>
          </a:p>
        </p:txBody>
      </p:sp>
      <p:sp>
        <p:nvSpPr>
          <p:cNvPr id="36" name="テキスト ボックス 35"/>
          <p:cNvSpPr txBox="1"/>
          <p:nvPr/>
        </p:nvSpPr>
        <p:spPr>
          <a:xfrm>
            <a:off x="2924448" y="9229954"/>
            <a:ext cx="1203051" cy="307777"/>
          </a:xfrm>
          <a:prstGeom prst="rect">
            <a:avLst/>
          </a:prstGeom>
          <a:noFill/>
        </p:spPr>
        <p:txBody>
          <a:bodyPr wrap="square" rtlCol="0">
            <a:spAutoFit/>
          </a:bodyPr>
          <a:lstStyle/>
          <a:p>
            <a:pPr algn="ctr"/>
            <a:r>
              <a:rPr kumimoji="1" lang="ja-JP" altLang="en-US" sz="1400" b="1" dirty="0"/>
              <a:t>お問合せ先</a:t>
            </a:r>
            <a:endParaRPr kumimoji="1" lang="en-US" altLang="ja-JP" sz="1400" b="1" dirty="0"/>
          </a:p>
        </p:txBody>
      </p:sp>
      <p:pic>
        <p:nvPicPr>
          <p:cNvPr id="4" name="図 3"/>
          <p:cNvPicPr>
            <a:picLocks noChangeAspect="1"/>
          </p:cNvPicPr>
          <p:nvPr/>
        </p:nvPicPr>
        <p:blipFill>
          <a:blip r:embed="rId6"/>
          <a:stretch>
            <a:fillRect/>
          </a:stretch>
        </p:blipFill>
        <p:spPr>
          <a:xfrm>
            <a:off x="6267035" y="3175170"/>
            <a:ext cx="542857" cy="542857"/>
          </a:xfrm>
          <a:prstGeom prst="rect">
            <a:avLst/>
          </a:prstGeom>
        </p:spPr>
      </p:pic>
    </p:spTree>
    <p:extLst>
      <p:ext uri="{BB962C8B-B14F-4D97-AF65-F5344CB8AC3E}">
        <p14:creationId xmlns:p14="http://schemas.microsoft.com/office/powerpoint/2010/main" val="4638968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2">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6377</TotalTime>
  <Words>546</Words>
  <Application>Microsoft Office PowerPoint</Application>
  <PresentationFormat>A4 210 x 297 mm</PresentationFormat>
  <Paragraphs>42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メイリオ</vt:lpstr>
      <vt:lpstr>Arial</vt:lpstr>
      <vt:lpstr>Segoe UI</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富田　誠</dc:creator>
  <cp:lastModifiedBy>矢野　淳</cp:lastModifiedBy>
  <cp:revision>224</cp:revision>
  <cp:lastPrinted>2020-07-09T03:46:13Z</cp:lastPrinted>
  <dcterms:created xsi:type="dcterms:W3CDTF">2020-02-20T08:04:58Z</dcterms:created>
  <dcterms:modified xsi:type="dcterms:W3CDTF">2020-10-28T05:33:37Z</dcterms:modified>
</cp:coreProperties>
</file>