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66CCFF"/>
    <a:srgbClr val="99CCFF"/>
    <a:srgbClr val="CC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7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1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r">
              <a:defRPr sz="1200"/>
            </a:lvl1pPr>
          </a:lstStyle>
          <a:p>
            <a:fld id="{A39C2D82-CD99-497D-980D-49DAFD138787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6" tIns="45318" rIns="90636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6" tIns="45318" rIns="90636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500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0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r">
              <a:defRPr sz="1200"/>
            </a:lvl1pPr>
          </a:lstStyle>
          <a:p>
            <a:fld id="{790DA9A1-BA55-400B-BEFB-B42AB3406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345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DA9A1-BA55-400B-BEFB-B42AB3406CD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3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2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44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3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01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8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06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7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0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87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03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1FC45-42AF-415C-92CE-662861A909D6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D84C-D1CA-40D5-A888-4A5E79058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30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kyoto.jp/kosodate/news/2022/bukkakoutoukouhuki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627D6A8-2E92-43B3-9FBD-84C1F54114E8}"/>
              </a:ext>
            </a:extLst>
          </p:cNvPr>
          <p:cNvSpPr txBox="1"/>
          <p:nvPr/>
        </p:nvSpPr>
        <p:spPr>
          <a:xfrm>
            <a:off x="356186" y="241994"/>
            <a:ext cx="6193463" cy="76944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京都府原油価格・物価高騰対策緊急支援事業（光熱費・車両燃料費支援）</a:t>
            </a:r>
            <a:endParaRPr kumimoji="1" lang="en-US" altLang="ja-JP" sz="22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6C0E80-F6D1-4B76-9357-C7ED1639437E}"/>
              </a:ext>
            </a:extLst>
          </p:cNvPr>
          <p:cNvSpPr txBox="1"/>
          <p:nvPr/>
        </p:nvSpPr>
        <p:spPr>
          <a:xfrm>
            <a:off x="356186" y="1127170"/>
            <a:ext cx="60552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原油価格・物価高騰により、厳しい運営状況にある社会福祉施設や医療機関等の光熱費や、サービス提供の維持に必要な車両燃料費の負担軽減を図るため、交付金を支給します。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12366B3-6288-40CD-BCFA-CE05DECD4014}"/>
              </a:ext>
            </a:extLst>
          </p:cNvPr>
          <p:cNvSpPr txBox="1"/>
          <p:nvPr/>
        </p:nvSpPr>
        <p:spPr>
          <a:xfrm>
            <a:off x="62792" y="1847954"/>
            <a:ext cx="2426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申請期間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延長後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)】</a:t>
            </a:r>
            <a:endParaRPr kumimoji="1"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FF16A0-55BB-42A5-9662-395D148A6527}"/>
              </a:ext>
            </a:extLst>
          </p:cNvPr>
          <p:cNvSpPr txBox="1"/>
          <p:nvPr/>
        </p:nvSpPr>
        <p:spPr>
          <a:xfrm>
            <a:off x="222505" y="2823729"/>
            <a:ext cx="646082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（１）対象施設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病院・診療所、助産所、施術所、介護サービス事業所等、障害者施設等　　　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児童養護施設等、私立保育所等、薬局、公衆浴場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京都市域等を除く施設があります。詳細は下表の備考欄をご覧ください。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（２）交付金の基準額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（３）申請方法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WEB(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以下の京都府ホームページよりご申請ください。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（</a:t>
            </a:r>
            <a:r>
              <a:rPr kumimoji="1" lang="ja-JP" altLang="en-US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令和５年２月１０日（金）</a:t>
            </a:r>
            <a:r>
              <a:rPr kumimoji="1" lang="en-US" altLang="ja-JP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 </a:t>
            </a:r>
            <a:r>
              <a:rPr kumimoji="1" lang="ja-JP" altLang="en-US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～２月１７日（金）</a:t>
            </a:r>
            <a:r>
              <a:rPr kumimoji="1" lang="en-US" altLang="ja-JP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17:00</a:t>
            </a:r>
            <a:r>
              <a:rPr kumimoji="1" lang="ja-JP" altLang="en-US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まで）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en-US" altLang="ja-JP" sz="900" dirty="0">
                <a:latin typeface="+mn-ea"/>
                <a:hlinkClick r:id="rId3"/>
              </a:rPr>
              <a:t>https://www.pref.kyoto.jp/</a:t>
            </a:r>
            <a:r>
              <a:rPr lang="en-US" altLang="ja-JP" sz="900" dirty="0">
                <a:latin typeface="+mn-ea"/>
                <a:hlinkClick r:id="rId3"/>
              </a:rPr>
              <a:t>kosodate/news/2022/bukkakoutoukouhukin.html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郵送：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送付先　〒</a:t>
            </a:r>
            <a:r>
              <a: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600-8799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京都中央郵便局留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京都府物価高騰対策緊急支援交付金センター　あて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２月１５日（水）必着</a:t>
            </a:r>
            <a:r>
              <a:rPr kumimoji="1" lang="en-US" altLang="ja-JP" sz="1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1148C79F-2840-49A6-80EE-29A10D987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89066"/>
              </p:ext>
            </p:extLst>
          </p:nvPr>
        </p:nvGraphicFramePr>
        <p:xfrm>
          <a:off x="446035" y="4304833"/>
          <a:ext cx="6103614" cy="3518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584">
                  <a:extLst>
                    <a:ext uri="{9D8B030D-6E8A-4147-A177-3AD203B41FA5}">
                      <a16:colId xmlns:a16="http://schemas.microsoft.com/office/drawing/2014/main" val="180157310"/>
                    </a:ext>
                  </a:extLst>
                </a:gridCol>
                <a:gridCol w="2378450">
                  <a:extLst>
                    <a:ext uri="{9D8B030D-6E8A-4147-A177-3AD203B41FA5}">
                      <a16:colId xmlns:a16="http://schemas.microsoft.com/office/drawing/2014/main" val="1221162857"/>
                    </a:ext>
                  </a:extLst>
                </a:gridCol>
                <a:gridCol w="1872362">
                  <a:extLst>
                    <a:ext uri="{9D8B030D-6E8A-4147-A177-3AD203B41FA5}">
                      <a16:colId xmlns:a16="http://schemas.microsoft.com/office/drawing/2014/main" val="3601339601"/>
                    </a:ext>
                  </a:extLst>
                </a:gridCol>
                <a:gridCol w="877218">
                  <a:extLst>
                    <a:ext uri="{9D8B030D-6E8A-4147-A177-3AD203B41FA5}">
                      <a16:colId xmlns:a16="http://schemas.microsoft.com/office/drawing/2014/main" val="3161667404"/>
                    </a:ext>
                  </a:extLst>
                </a:gridCol>
              </a:tblGrid>
              <a:tr h="264742"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区分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光熱費支援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燃料費支援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備考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6539061"/>
                  </a:ext>
                </a:extLst>
              </a:tr>
              <a:tr h="455948"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effectLst/>
                        </a:rPr>
                        <a:t>病院・診療所</a:t>
                      </a:r>
                      <a:endParaRPr lang="en-US" altLang="ja-JP" sz="1000" kern="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有床：</a:t>
                      </a:r>
                      <a:r>
                        <a:rPr lang="en-US" altLang="ja-JP" sz="1050" kern="100" dirty="0">
                          <a:effectLst/>
                        </a:rPr>
                        <a:t>1</a:t>
                      </a:r>
                      <a:r>
                        <a:rPr lang="ja-JP" altLang="en-US" sz="1050" kern="100" dirty="0">
                          <a:effectLst/>
                        </a:rPr>
                        <a:t>～６床　  </a:t>
                      </a:r>
                      <a:r>
                        <a:rPr lang="en-US" altLang="ja-JP" sz="1050" kern="100" dirty="0">
                          <a:effectLst/>
                        </a:rPr>
                        <a:t>100,000</a:t>
                      </a:r>
                      <a:r>
                        <a:rPr lang="ja-JP" altLang="en-US" sz="1050" kern="100" dirty="0">
                          <a:effectLst/>
                        </a:rPr>
                        <a:t>円／施設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　　   ７床以上　   </a:t>
                      </a:r>
                      <a:r>
                        <a:rPr lang="en-US" altLang="ja-JP" sz="1050" kern="100" dirty="0">
                          <a:effectLst/>
                        </a:rPr>
                        <a:t>15,000</a:t>
                      </a:r>
                      <a:r>
                        <a:rPr lang="ja-JP" altLang="en-US" sz="1050" kern="100" dirty="0">
                          <a:effectLst/>
                        </a:rPr>
                        <a:t>円／床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無床：　　 　　   </a:t>
                      </a:r>
                      <a:r>
                        <a:rPr lang="en-US" altLang="ja-JP" sz="1050" kern="100" dirty="0">
                          <a:effectLst/>
                        </a:rPr>
                        <a:t>100,000</a:t>
                      </a:r>
                      <a:r>
                        <a:rPr lang="ja-JP" altLang="en-US" sz="1050" kern="100" dirty="0">
                          <a:effectLst/>
                        </a:rPr>
                        <a:t>円／施設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effectLst/>
                        </a:rPr>
                        <a:t>訪問サービス等に使用している</a:t>
                      </a:r>
                      <a:endParaRPr lang="en-US" altLang="ja-JP" sz="800" kern="100" dirty="0">
                        <a:effectLst/>
                      </a:endParaRPr>
                    </a:p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自動車 　　</a:t>
                      </a:r>
                      <a:r>
                        <a:rPr lang="en-US" altLang="ja-JP" sz="1050" kern="100" dirty="0">
                          <a:effectLst/>
                        </a:rPr>
                        <a:t>17,000</a:t>
                      </a:r>
                      <a:r>
                        <a:rPr lang="ja-JP" altLang="en-US" sz="1050" kern="100" dirty="0">
                          <a:effectLst/>
                        </a:rPr>
                        <a:t>円／台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自動二輪等   </a:t>
                      </a:r>
                      <a:r>
                        <a:rPr lang="en-US" altLang="ja-JP" sz="1050" kern="100" dirty="0">
                          <a:effectLst/>
                        </a:rPr>
                        <a:t>4,700</a:t>
                      </a:r>
                      <a:r>
                        <a:rPr lang="ja-JP" altLang="en-US" sz="1050" kern="100" dirty="0">
                          <a:effectLst/>
                        </a:rPr>
                        <a:t>円／台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</a:rPr>
                        <a:t>歯科は障害者診察の加算有</a:t>
                      </a:r>
                      <a:endParaRPr 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540817"/>
                  </a:ext>
                </a:extLst>
              </a:tr>
              <a:tr h="285648"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effectLst/>
                        </a:rPr>
                        <a:t>助産所・施術所</a:t>
                      </a:r>
                      <a:endParaRPr lang="en-US" altLang="ja-JP" sz="900" kern="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　</a:t>
                      </a:r>
                      <a:r>
                        <a:rPr lang="en-US" altLang="ja-JP" sz="1050" kern="100" dirty="0">
                          <a:effectLst/>
                        </a:rPr>
                        <a:t>50,000</a:t>
                      </a:r>
                      <a:r>
                        <a:rPr lang="ja-JP" altLang="en-US" sz="1050" kern="100" dirty="0">
                          <a:effectLst/>
                        </a:rPr>
                        <a:t>円／施設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－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endParaRPr lang="en-US" alt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9422949"/>
                  </a:ext>
                </a:extLst>
              </a:tr>
              <a:tr h="455948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介護サービス事業所等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/>
                        <a:t>入所系：       </a:t>
                      </a:r>
                      <a:r>
                        <a:rPr kumimoji="1" lang="en-US" altLang="ja-JP" sz="1050" dirty="0"/>
                        <a:t>7,000</a:t>
                      </a:r>
                      <a:r>
                        <a:rPr kumimoji="1" lang="ja-JP" altLang="en-US" sz="1050" dirty="0"/>
                        <a:t>円／人（定員）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通所系：       </a:t>
                      </a:r>
                      <a:r>
                        <a:rPr kumimoji="1" lang="en-US" altLang="ja-JP" sz="1050" dirty="0"/>
                        <a:t>3,000</a:t>
                      </a:r>
                      <a:r>
                        <a:rPr kumimoji="1" lang="ja-JP" altLang="en-US" sz="1050" dirty="0"/>
                        <a:t>円／人（定員）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訪問系： 　</a:t>
                      </a:r>
                      <a:r>
                        <a:rPr kumimoji="1" lang="en-US" altLang="ja-JP" sz="1050" dirty="0"/>
                        <a:t>10,000</a:t>
                      </a:r>
                      <a:r>
                        <a:rPr kumimoji="1" lang="ja-JP" altLang="en-US" sz="1050" dirty="0"/>
                        <a:t>円／施設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/>
                        <a:t>自動車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　入所系： </a:t>
                      </a:r>
                      <a:r>
                        <a:rPr kumimoji="1" lang="en-US" altLang="ja-JP" sz="1050" dirty="0"/>
                        <a:t>11,000</a:t>
                      </a:r>
                      <a:r>
                        <a:rPr kumimoji="1" lang="ja-JP" altLang="en-US" sz="1050" dirty="0"/>
                        <a:t>円／台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　通所系： </a:t>
                      </a:r>
                      <a:r>
                        <a:rPr kumimoji="1" lang="en-US" altLang="ja-JP" sz="1050" dirty="0"/>
                        <a:t>18,000</a:t>
                      </a:r>
                      <a:r>
                        <a:rPr kumimoji="1" lang="ja-JP" altLang="en-US" sz="1050" dirty="0"/>
                        <a:t>円／台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　訪問系： </a:t>
                      </a:r>
                      <a:r>
                        <a:rPr kumimoji="1" lang="en-US" altLang="ja-JP" sz="1050" dirty="0"/>
                        <a:t>11,000</a:t>
                      </a:r>
                      <a:r>
                        <a:rPr kumimoji="1" lang="ja-JP" altLang="en-US" sz="1050" dirty="0"/>
                        <a:t>円／台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自動二輪等</a:t>
                      </a:r>
                      <a:r>
                        <a:rPr kumimoji="1" lang="en-US" altLang="ja-JP" sz="1050" dirty="0"/>
                        <a:t>(</a:t>
                      </a:r>
                      <a:r>
                        <a:rPr kumimoji="1" lang="ja-JP" altLang="en-US" sz="1050" dirty="0"/>
                        <a:t>訪問系に限る</a:t>
                      </a:r>
                      <a:r>
                        <a:rPr kumimoji="1" lang="en-US" altLang="ja-JP" sz="1050" dirty="0"/>
                        <a:t>)</a:t>
                      </a:r>
                    </a:p>
                    <a:p>
                      <a:pPr algn="l"/>
                      <a:r>
                        <a:rPr kumimoji="1" lang="ja-JP" altLang="en-US" sz="1050" dirty="0"/>
                        <a:t>　　　　　   </a:t>
                      </a:r>
                      <a:r>
                        <a:rPr kumimoji="1" lang="en-US" altLang="ja-JP" sz="1050" dirty="0"/>
                        <a:t>3,000</a:t>
                      </a:r>
                      <a:r>
                        <a:rPr kumimoji="1" lang="ja-JP" altLang="en-US" sz="1050" dirty="0"/>
                        <a:t>円／台　</a:t>
                      </a:r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</a:rPr>
                        <a:t>※</a:t>
                      </a:r>
                      <a:r>
                        <a:rPr lang="ja-JP" altLang="en-US" sz="900" kern="100" dirty="0">
                          <a:effectLst/>
                        </a:rPr>
                        <a:t>京都市域　　　　を除く</a:t>
                      </a:r>
                      <a:endParaRPr 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9794174"/>
                  </a:ext>
                </a:extLst>
              </a:tr>
              <a:tr h="455948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障害者施設等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/>
                        <a:t>入所系：       </a:t>
                      </a:r>
                      <a:r>
                        <a:rPr kumimoji="1" lang="en-US" altLang="ja-JP" sz="1050" dirty="0"/>
                        <a:t>6,000</a:t>
                      </a:r>
                      <a:r>
                        <a:rPr kumimoji="1" lang="ja-JP" altLang="en-US" sz="1050" dirty="0"/>
                        <a:t>円／人（定員）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通所系：       </a:t>
                      </a:r>
                      <a:r>
                        <a:rPr kumimoji="1" lang="en-US" altLang="ja-JP" sz="1050" dirty="0"/>
                        <a:t>2,000</a:t>
                      </a:r>
                      <a:r>
                        <a:rPr kumimoji="1" lang="ja-JP" altLang="en-US" sz="1050" dirty="0"/>
                        <a:t>円／人（定員）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訪問系：　 </a:t>
                      </a:r>
                      <a:r>
                        <a:rPr kumimoji="1" lang="en-US" altLang="ja-JP" sz="1050" dirty="0"/>
                        <a:t>10,000</a:t>
                      </a:r>
                      <a:r>
                        <a:rPr kumimoji="1" lang="ja-JP" altLang="en-US" sz="1050" dirty="0"/>
                        <a:t>円／施設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</a:rPr>
                        <a:t>※</a:t>
                      </a:r>
                      <a:r>
                        <a:rPr lang="ja-JP" altLang="en-US" sz="900" kern="100" dirty="0">
                          <a:effectLst/>
                        </a:rPr>
                        <a:t>京都市域を除く</a:t>
                      </a:r>
                      <a:endParaRPr 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0785381"/>
                  </a:ext>
                </a:extLst>
              </a:tr>
              <a:tr h="298592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児童養護施設等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          </a:t>
                      </a:r>
                      <a:r>
                        <a:rPr kumimoji="1" lang="ja-JP" altLang="en-US" sz="1050" dirty="0"/>
                        <a:t>　</a:t>
                      </a:r>
                      <a:r>
                        <a:rPr kumimoji="1" lang="en-US" altLang="ja-JP" sz="1050" dirty="0"/>
                        <a:t>   </a:t>
                      </a:r>
                      <a:r>
                        <a:rPr kumimoji="1" lang="ja-JP" altLang="en-US" sz="1050" dirty="0"/>
                        <a:t> </a:t>
                      </a:r>
                      <a:r>
                        <a:rPr kumimoji="1" lang="en-US" altLang="ja-JP" sz="1050" dirty="0"/>
                        <a:t>4,000</a:t>
                      </a:r>
                      <a:r>
                        <a:rPr kumimoji="1" lang="ja-JP" altLang="en-US" sz="1050" dirty="0"/>
                        <a:t>円／人（定員等）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en-US" altLang="ja-JP" sz="830" kern="100" dirty="0">
                          <a:effectLst/>
                        </a:rPr>
                        <a:t>※</a:t>
                      </a:r>
                      <a:r>
                        <a:rPr lang="ja-JP" altLang="en-US" sz="830" kern="100" dirty="0">
                          <a:effectLst/>
                        </a:rPr>
                        <a:t>京都市所管施設を除く</a:t>
                      </a:r>
                      <a:endParaRPr lang="ja-JP" sz="83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8582214"/>
                  </a:ext>
                </a:extLst>
              </a:tr>
              <a:tr h="455948">
                <a:tc>
                  <a:txBody>
                    <a:bodyPr/>
                    <a:lstStyle/>
                    <a:p>
                      <a:r>
                        <a:rPr kumimoji="1" lang="ja-JP" altLang="en-US" sz="800" dirty="0"/>
                        <a:t>私立保育所、認定こども園、認可外保育施設、保育事業所</a:t>
                      </a:r>
                      <a:endParaRPr kumimoji="1" lang="ja-JP" altLang="en-US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/>
                        <a:t>定員</a:t>
                      </a:r>
                      <a:r>
                        <a:rPr kumimoji="1" lang="en-US" altLang="ja-JP" sz="1050" dirty="0"/>
                        <a:t>100</a:t>
                      </a:r>
                      <a:r>
                        <a:rPr kumimoji="1" lang="ja-JP" altLang="en-US" sz="1050" dirty="0"/>
                        <a:t>人以下：　  </a:t>
                      </a:r>
                      <a:r>
                        <a:rPr kumimoji="1" lang="en-US" altLang="ja-JP" sz="1050" dirty="0"/>
                        <a:t>20,000</a:t>
                      </a:r>
                      <a:r>
                        <a:rPr kumimoji="1" lang="ja-JP" altLang="en-US" sz="1050" dirty="0"/>
                        <a:t>円／施設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定員</a:t>
                      </a:r>
                      <a:r>
                        <a:rPr kumimoji="1" lang="en-US" altLang="ja-JP" sz="1050" dirty="0"/>
                        <a:t>101</a:t>
                      </a:r>
                      <a:r>
                        <a:rPr kumimoji="1" lang="ja-JP" altLang="en-US" sz="1050" dirty="0"/>
                        <a:t>～</a:t>
                      </a:r>
                      <a:r>
                        <a:rPr kumimoji="1" lang="en-US" altLang="ja-JP" sz="1050" dirty="0"/>
                        <a:t>300</a:t>
                      </a:r>
                      <a:r>
                        <a:rPr kumimoji="1" lang="ja-JP" altLang="en-US" sz="1050" dirty="0"/>
                        <a:t>人：　</a:t>
                      </a:r>
                      <a:r>
                        <a:rPr kumimoji="1" lang="en-US" altLang="ja-JP" sz="1050" dirty="0"/>
                        <a:t>60,000</a:t>
                      </a:r>
                      <a:r>
                        <a:rPr kumimoji="1" lang="ja-JP" altLang="en-US" sz="1050" dirty="0"/>
                        <a:t>円／施設</a:t>
                      </a:r>
                      <a:endParaRPr kumimoji="1" lang="en-US" altLang="ja-JP" sz="1050" dirty="0"/>
                    </a:p>
                    <a:p>
                      <a:pPr algn="l"/>
                      <a:r>
                        <a:rPr kumimoji="1" lang="ja-JP" altLang="en-US" sz="1050" dirty="0"/>
                        <a:t>定員</a:t>
                      </a:r>
                      <a:r>
                        <a:rPr kumimoji="1" lang="en-US" altLang="ja-JP" sz="1050" dirty="0"/>
                        <a:t>301</a:t>
                      </a:r>
                      <a:r>
                        <a:rPr kumimoji="1" lang="ja-JP" altLang="en-US" sz="1050" dirty="0"/>
                        <a:t>人以上：　</a:t>
                      </a:r>
                      <a:r>
                        <a:rPr kumimoji="1" lang="en-US" altLang="ja-JP" sz="1050" dirty="0"/>
                        <a:t>200,000</a:t>
                      </a:r>
                      <a:r>
                        <a:rPr kumimoji="1" lang="ja-JP" altLang="en-US" sz="1050" dirty="0"/>
                        <a:t>円／施設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 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1444904"/>
                  </a:ext>
                </a:extLst>
              </a:tr>
              <a:tr h="261671"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薬　　　 局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en-US" altLang="ja-JP" sz="1050" kern="100" dirty="0">
                          <a:effectLst/>
                        </a:rPr>
                        <a:t>10,000</a:t>
                      </a:r>
                      <a:r>
                        <a:rPr lang="ja-JP" altLang="en-US" sz="1050" kern="100" dirty="0">
                          <a:effectLst/>
                        </a:rPr>
                        <a:t>円／店舗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  －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3623633"/>
                  </a:ext>
                </a:extLst>
              </a:tr>
              <a:tr h="455948"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公  衆  浴  場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ガス使用： 　　    </a:t>
                      </a:r>
                      <a:r>
                        <a:rPr lang="en-US" altLang="ja-JP" sz="1050" kern="100" dirty="0">
                          <a:effectLst/>
                        </a:rPr>
                        <a:t>190,000</a:t>
                      </a:r>
                      <a:r>
                        <a:rPr lang="ja-JP" altLang="en-US" sz="1050" kern="100" dirty="0">
                          <a:effectLst/>
                        </a:rPr>
                        <a:t>円／施設重油・廃油使用：</a:t>
                      </a:r>
                      <a:r>
                        <a:rPr lang="en-US" altLang="ja-JP" sz="1050" kern="100" dirty="0">
                          <a:effectLst/>
                        </a:rPr>
                        <a:t>120,000</a:t>
                      </a:r>
                      <a:r>
                        <a:rPr lang="ja-JP" altLang="en-US" sz="1050" kern="100" dirty="0">
                          <a:effectLst/>
                        </a:rPr>
                        <a:t>円／施設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marR="66675"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廃材使用：　  　     </a:t>
                      </a:r>
                      <a:r>
                        <a:rPr lang="en-US" altLang="ja-JP" sz="1050" kern="100" dirty="0">
                          <a:effectLst/>
                        </a:rPr>
                        <a:t>50,000</a:t>
                      </a:r>
                      <a:r>
                        <a:rPr lang="ja-JP" altLang="en-US" sz="1050" kern="100" dirty="0">
                          <a:effectLst/>
                        </a:rPr>
                        <a:t>円／施設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  －</a:t>
                      </a: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1560094"/>
                  </a:ext>
                </a:extLst>
              </a:tr>
            </a:tbl>
          </a:graphicData>
        </a:graphic>
      </p:graphicFrame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FA241E1-2767-4B3C-A7AB-F302C5EBFEF4}"/>
              </a:ext>
            </a:extLst>
          </p:cNvPr>
          <p:cNvSpPr/>
          <p:nvPr/>
        </p:nvSpPr>
        <p:spPr>
          <a:xfrm>
            <a:off x="282436" y="2874505"/>
            <a:ext cx="6410370" cy="61473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D8ABA89-4CF1-4C03-8BBE-B506D880A282}"/>
              </a:ext>
            </a:extLst>
          </p:cNvPr>
          <p:cNvSpPr txBox="1"/>
          <p:nvPr/>
        </p:nvSpPr>
        <p:spPr>
          <a:xfrm>
            <a:off x="484586" y="2621069"/>
            <a:ext cx="1201479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事業概要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1562063-6094-499C-83E9-C16DF731693A}"/>
              </a:ext>
            </a:extLst>
          </p:cNvPr>
          <p:cNvSpPr/>
          <p:nvPr/>
        </p:nvSpPr>
        <p:spPr>
          <a:xfrm>
            <a:off x="247732" y="9234613"/>
            <a:ext cx="6460822" cy="485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（物価高騰対策緊急支援交付金）コールセンター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電話０７５（７０８）３８８５</a:t>
            </a:r>
            <a:endParaRPr kumimoji="1"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AC6CBEA-0EFB-44A5-BFDB-40369A33E40C}"/>
              </a:ext>
            </a:extLst>
          </p:cNvPr>
          <p:cNvSpPr txBox="1"/>
          <p:nvPr/>
        </p:nvSpPr>
        <p:spPr>
          <a:xfrm>
            <a:off x="426799" y="9075523"/>
            <a:ext cx="1317054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問合せ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3BBF9EE-F384-42D4-B70A-95C3C17394EB}"/>
              </a:ext>
            </a:extLst>
          </p:cNvPr>
          <p:cNvSpPr txBox="1"/>
          <p:nvPr/>
        </p:nvSpPr>
        <p:spPr>
          <a:xfrm>
            <a:off x="5166850" y="732235"/>
            <a:ext cx="128950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受付期間を</a:t>
            </a:r>
            <a:endParaRPr kumimoji="1" lang="en-US" altLang="ja-JP" sz="12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延長しました！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682F6A-E3CE-4150-AB54-9D394FC54A5E}"/>
              </a:ext>
            </a:extLst>
          </p:cNvPr>
          <p:cNvSpPr txBox="1"/>
          <p:nvPr/>
        </p:nvSpPr>
        <p:spPr>
          <a:xfrm>
            <a:off x="-183883" y="2057010"/>
            <a:ext cx="6595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申請：令和５年２月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)10:00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～令和５年２月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)17:00</a:t>
            </a:r>
            <a:endParaRPr kumimoji="1"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D674E4C-C33A-4EC9-9EDB-A2F3A71578F2}"/>
              </a:ext>
            </a:extLst>
          </p:cNvPr>
          <p:cNvSpPr txBox="1"/>
          <p:nvPr/>
        </p:nvSpPr>
        <p:spPr>
          <a:xfrm>
            <a:off x="609246" y="2324089"/>
            <a:ext cx="5118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郵送申請：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受付中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～令和５年２月</a:t>
            </a:r>
            <a:r>
              <a:rPr kumimoji="1" lang="en-US" altLang="ja-JP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kumimoji="1"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日（水）必着</a:t>
            </a:r>
            <a:endParaRPr kumimoji="1"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35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1354</TotalTime>
  <Words>645</Words>
  <Application>Microsoft Office PowerPoint</Application>
  <PresentationFormat>A4 210 x 297 mm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社会福祉施設等省エネ推進緊急対策事業 ※本チラシは予告です。内容変更の可能性がありますので、必ず正式募集案内をご確認ください。</dc:title>
  <dc:creator>仁島　麻理絵</dc:creator>
  <cp:lastModifiedBy>上岡　華</cp:lastModifiedBy>
  <cp:revision>101</cp:revision>
  <cp:lastPrinted>2023-02-03T06:02:11Z</cp:lastPrinted>
  <dcterms:created xsi:type="dcterms:W3CDTF">2022-07-21T03:07:26Z</dcterms:created>
  <dcterms:modified xsi:type="dcterms:W3CDTF">2023-02-03T06:07:35Z</dcterms:modified>
</cp:coreProperties>
</file>