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0" d="100"/>
          <a:sy n="150" d="100"/>
        </p:scale>
        <p:origin x="-216" y="-644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3108D22-18C5-49F3-9E6E-B5D8F66FEC47}" type="datetimeFigureOut">
              <a:rPr kumimoji="1" lang="ja-JP" altLang="en-US" smtClean="0"/>
              <a:t>2021/5/28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BBDD1D8-9A69-4E5E-8A04-B1660DD51332}" type="slidenum">
              <a:rPr kumimoji="1" lang="ja-JP" altLang="en-US" smtClean="0"/>
              <a:t>‹#›</a:t>
            </a:fld>
            <a:endParaRPr kumimoji="1" lang="ja-JP" altLang="en-US"/>
          </a:p>
        </p:txBody>
      </p:sp>
    </p:spTree>
    <p:extLst>
      <p:ext uri="{BB962C8B-B14F-4D97-AF65-F5344CB8AC3E}">
        <p14:creationId xmlns:p14="http://schemas.microsoft.com/office/powerpoint/2010/main" val="400750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3108D22-18C5-49F3-9E6E-B5D8F66FEC47}" type="datetimeFigureOut">
              <a:rPr kumimoji="1" lang="ja-JP" altLang="en-US" smtClean="0"/>
              <a:t>2021/5/28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BBDD1D8-9A69-4E5E-8A04-B1660DD51332}" type="slidenum">
              <a:rPr kumimoji="1" lang="ja-JP" altLang="en-US" smtClean="0"/>
              <a:t>‹#›</a:t>
            </a:fld>
            <a:endParaRPr kumimoji="1" lang="ja-JP" altLang="en-US"/>
          </a:p>
        </p:txBody>
      </p:sp>
    </p:spTree>
    <p:extLst>
      <p:ext uri="{BB962C8B-B14F-4D97-AF65-F5344CB8AC3E}">
        <p14:creationId xmlns:p14="http://schemas.microsoft.com/office/powerpoint/2010/main" val="4082856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3108D22-18C5-49F3-9E6E-B5D8F66FEC47}" type="datetimeFigureOut">
              <a:rPr kumimoji="1" lang="ja-JP" altLang="en-US" smtClean="0"/>
              <a:t>2021/5/28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BBDD1D8-9A69-4E5E-8A04-B1660DD51332}" type="slidenum">
              <a:rPr kumimoji="1" lang="ja-JP" altLang="en-US" smtClean="0"/>
              <a:t>‹#›</a:t>
            </a:fld>
            <a:endParaRPr kumimoji="1" lang="ja-JP" altLang="en-US"/>
          </a:p>
        </p:txBody>
      </p:sp>
    </p:spTree>
    <p:extLst>
      <p:ext uri="{BB962C8B-B14F-4D97-AF65-F5344CB8AC3E}">
        <p14:creationId xmlns:p14="http://schemas.microsoft.com/office/powerpoint/2010/main" val="1086738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3108D22-18C5-49F3-9E6E-B5D8F66FEC47}" type="datetimeFigureOut">
              <a:rPr kumimoji="1" lang="ja-JP" altLang="en-US" smtClean="0"/>
              <a:t>2021/5/28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BBDD1D8-9A69-4E5E-8A04-B1660DD51332}" type="slidenum">
              <a:rPr kumimoji="1" lang="ja-JP" altLang="en-US" smtClean="0"/>
              <a:t>‹#›</a:t>
            </a:fld>
            <a:endParaRPr kumimoji="1" lang="ja-JP" altLang="en-US"/>
          </a:p>
        </p:txBody>
      </p:sp>
    </p:spTree>
    <p:extLst>
      <p:ext uri="{BB962C8B-B14F-4D97-AF65-F5344CB8AC3E}">
        <p14:creationId xmlns:p14="http://schemas.microsoft.com/office/powerpoint/2010/main" val="3316518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3108D22-18C5-49F3-9E6E-B5D8F66FEC47}" type="datetimeFigureOut">
              <a:rPr kumimoji="1" lang="ja-JP" altLang="en-US" smtClean="0"/>
              <a:t>2021/5/28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BBDD1D8-9A69-4E5E-8A04-B1660DD51332}" type="slidenum">
              <a:rPr kumimoji="1" lang="ja-JP" altLang="en-US" smtClean="0"/>
              <a:t>‹#›</a:t>
            </a:fld>
            <a:endParaRPr kumimoji="1" lang="ja-JP" altLang="en-US"/>
          </a:p>
        </p:txBody>
      </p:sp>
    </p:spTree>
    <p:extLst>
      <p:ext uri="{BB962C8B-B14F-4D97-AF65-F5344CB8AC3E}">
        <p14:creationId xmlns:p14="http://schemas.microsoft.com/office/powerpoint/2010/main" val="2971404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3108D22-18C5-49F3-9E6E-B5D8F66FEC47}" type="datetimeFigureOut">
              <a:rPr kumimoji="1" lang="ja-JP" altLang="en-US" smtClean="0"/>
              <a:t>2021/5/28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BBDD1D8-9A69-4E5E-8A04-B1660DD51332}" type="slidenum">
              <a:rPr kumimoji="1" lang="ja-JP" altLang="en-US" smtClean="0"/>
              <a:t>‹#›</a:t>
            </a:fld>
            <a:endParaRPr kumimoji="1" lang="ja-JP" altLang="en-US"/>
          </a:p>
        </p:txBody>
      </p:sp>
    </p:spTree>
    <p:extLst>
      <p:ext uri="{BB962C8B-B14F-4D97-AF65-F5344CB8AC3E}">
        <p14:creationId xmlns:p14="http://schemas.microsoft.com/office/powerpoint/2010/main" val="4037247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3108D22-18C5-49F3-9E6E-B5D8F66FEC47}" type="datetimeFigureOut">
              <a:rPr kumimoji="1" lang="ja-JP" altLang="en-US" smtClean="0"/>
              <a:t>2021/5/28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BBDD1D8-9A69-4E5E-8A04-B1660DD51332}" type="slidenum">
              <a:rPr kumimoji="1" lang="ja-JP" altLang="en-US" smtClean="0"/>
              <a:t>‹#›</a:t>
            </a:fld>
            <a:endParaRPr kumimoji="1" lang="ja-JP" altLang="en-US"/>
          </a:p>
        </p:txBody>
      </p:sp>
    </p:spTree>
    <p:extLst>
      <p:ext uri="{BB962C8B-B14F-4D97-AF65-F5344CB8AC3E}">
        <p14:creationId xmlns:p14="http://schemas.microsoft.com/office/powerpoint/2010/main" val="1941282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3108D22-18C5-49F3-9E6E-B5D8F66FEC47}" type="datetimeFigureOut">
              <a:rPr kumimoji="1" lang="ja-JP" altLang="en-US" smtClean="0"/>
              <a:t>2021/5/28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BBDD1D8-9A69-4E5E-8A04-B1660DD51332}" type="slidenum">
              <a:rPr kumimoji="1" lang="ja-JP" altLang="en-US" smtClean="0"/>
              <a:t>‹#›</a:t>
            </a:fld>
            <a:endParaRPr kumimoji="1" lang="ja-JP" altLang="en-US"/>
          </a:p>
        </p:txBody>
      </p:sp>
    </p:spTree>
    <p:extLst>
      <p:ext uri="{BB962C8B-B14F-4D97-AF65-F5344CB8AC3E}">
        <p14:creationId xmlns:p14="http://schemas.microsoft.com/office/powerpoint/2010/main" val="1273135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3108D22-18C5-49F3-9E6E-B5D8F66FEC47}" type="datetimeFigureOut">
              <a:rPr kumimoji="1" lang="ja-JP" altLang="en-US" smtClean="0"/>
              <a:t>2021/5/28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BBDD1D8-9A69-4E5E-8A04-B1660DD51332}" type="slidenum">
              <a:rPr kumimoji="1" lang="ja-JP" altLang="en-US" smtClean="0"/>
              <a:t>‹#›</a:t>
            </a:fld>
            <a:endParaRPr kumimoji="1" lang="ja-JP" altLang="en-US"/>
          </a:p>
        </p:txBody>
      </p:sp>
    </p:spTree>
    <p:extLst>
      <p:ext uri="{BB962C8B-B14F-4D97-AF65-F5344CB8AC3E}">
        <p14:creationId xmlns:p14="http://schemas.microsoft.com/office/powerpoint/2010/main" val="1561961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3108D22-18C5-49F3-9E6E-B5D8F66FEC47}" type="datetimeFigureOut">
              <a:rPr kumimoji="1" lang="ja-JP" altLang="en-US" smtClean="0"/>
              <a:t>2021/5/28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BBDD1D8-9A69-4E5E-8A04-B1660DD51332}" type="slidenum">
              <a:rPr kumimoji="1" lang="ja-JP" altLang="en-US" smtClean="0"/>
              <a:t>‹#›</a:t>
            </a:fld>
            <a:endParaRPr kumimoji="1" lang="ja-JP" altLang="en-US"/>
          </a:p>
        </p:txBody>
      </p:sp>
    </p:spTree>
    <p:extLst>
      <p:ext uri="{BB962C8B-B14F-4D97-AF65-F5344CB8AC3E}">
        <p14:creationId xmlns:p14="http://schemas.microsoft.com/office/powerpoint/2010/main" val="1145493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3108D22-18C5-49F3-9E6E-B5D8F66FEC47}" type="datetimeFigureOut">
              <a:rPr kumimoji="1" lang="ja-JP" altLang="en-US" smtClean="0"/>
              <a:t>2021/5/28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BBDD1D8-9A69-4E5E-8A04-B1660DD51332}" type="slidenum">
              <a:rPr kumimoji="1" lang="ja-JP" altLang="en-US" smtClean="0"/>
              <a:t>‹#›</a:t>
            </a:fld>
            <a:endParaRPr kumimoji="1" lang="ja-JP" altLang="en-US"/>
          </a:p>
        </p:txBody>
      </p:sp>
    </p:spTree>
    <p:extLst>
      <p:ext uri="{BB962C8B-B14F-4D97-AF65-F5344CB8AC3E}">
        <p14:creationId xmlns:p14="http://schemas.microsoft.com/office/powerpoint/2010/main" val="706850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23108D22-18C5-49F3-9E6E-B5D8F66FEC47}" type="datetimeFigureOut">
              <a:rPr kumimoji="1" lang="ja-JP" altLang="en-US" smtClean="0"/>
              <a:t>2021/5/28</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BBBDD1D8-9A69-4E5E-8A04-B1660DD51332}" type="slidenum">
              <a:rPr kumimoji="1" lang="ja-JP" altLang="en-US" smtClean="0"/>
              <a:t>‹#›</a:t>
            </a:fld>
            <a:endParaRPr kumimoji="1" lang="ja-JP" altLang="en-US"/>
          </a:p>
        </p:txBody>
      </p:sp>
    </p:spTree>
    <p:extLst>
      <p:ext uri="{BB962C8B-B14F-4D97-AF65-F5344CB8AC3E}">
        <p14:creationId xmlns:p14="http://schemas.microsoft.com/office/powerpoint/2010/main" val="26664185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co.jp/url?sa=i&amp;rct=j&amp;q=&amp;esrc=s&amp;source=images&amp;cd=&amp;cad=rja&amp;uact=8&amp;ved=2ahUKEwil1M2HtLfgAhWFdXAKHVfzBlEQjRx6BAgBEAU&amp;url=http://noufuku.jp/&amp;psig=AOvVaw1NDuHjDaIC_KckyVU2riN-&amp;ust=1550102530316843" TargetMode="External"/><Relationship Id="rId1" Type="http://schemas.openxmlformats.org/officeDocument/2006/relationships/slideLayout" Target="../slideLayouts/slideLayout1.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44627" y="5011287"/>
            <a:ext cx="6769515" cy="1776402"/>
          </a:xfrm>
          <a:prstGeom prst="rect">
            <a:avLst/>
          </a:prstGeom>
          <a:solidFill>
            <a:schemeClr val="accent2">
              <a:lumMod val="20000"/>
              <a:lumOff val="80000"/>
              <a:alpha val="5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11990" y="646337"/>
            <a:ext cx="6848051" cy="276999"/>
          </a:xfrm>
          <a:prstGeom prst="rect">
            <a:avLst/>
          </a:prstGeom>
          <a:noFill/>
        </p:spPr>
        <p:txBody>
          <a:bodyPr wrap="square" rtlCol="0">
            <a:spAutoFit/>
          </a:bodyPr>
          <a:lstStyle/>
          <a:p>
            <a:pPr algn="ctr"/>
            <a:r>
              <a:rPr lang="ja-JP" altLang="en-US" sz="1200" dirty="0">
                <a:latin typeface="HG創英角ﾎﾟｯﾌﾟ体" panose="040B0A09000000000000" pitchFamily="49" charset="-128"/>
                <a:ea typeface="HG創英角ﾎﾟｯﾌﾟ体" panose="040B0A09000000000000" pitchFamily="49" charset="-128"/>
              </a:rPr>
              <a:t>京都式農福連携補助金とは？</a:t>
            </a:r>
            <a:endParaRPr kumimoji="1" lang="ja-JP" altLang="en-US" sz="1200" dirty="0">
              <a:latin typeface="HG創英角ﾎﾟｯﾌﾟ体" panose="040B0A09000000000000" pitchFamily="49" charset="-128"/>
              <a:ea typeface="HG創英角ﾎﾟｯﾌﾟ体" panose="040B0A09000000000000" pitchFamily="49" charset="-128"/>
            </a:endParaRPr>
          </a:p>
        </p:txBody>
      </p:sp>
      <p:pic>
        <p:nvPicPr>
          <p:cNvPr id="29" name="Picture 6" descr="「ノウフク」の画像検索結果">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12648" y="9166720"/>
            <a:ext cx="1425432" cy="706105"/>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0" y="39173"/>
            <a:ext cx="6858000" cy="461665"/>
          </a:xfrm>
          <a:prstGeom prst="rect">
            <a:avLst/>
          </a:prstGeom>
          <a:noFill/>
        </p:spPr>
        <p:txBody>
          <a:bodyPr wrap="square" rtlCol="0">
            <a:spAutoFit/>
          </a:bodyPr>
          <a:lstStyle/>
          <a:p>
            <a:pPr algn="ctr"/>
            <a:r>
              <a:rPr kumimoji="1" lang="ja-JP" altLang="en-US" sz="1400" dirty="0">
                <a:latin typeface="HG創英角ﾎﾟｯﾌﾟ体" panose="040B0A09000000000000" pitchFamily="49" charset="-128"/>
                <a:ea typeface="HG創英角ﾎﾟｯﾌﾟ体" panose="040B0A09000000000000" pitchFamily="49" charset="-128"/>
              </a:rPr>
              <a:t>令和３年度</a:t>
            </a:r>
            <a:r>
              <a:rPr kumimoji="1" lang="ja-JP" altLang="en-US" sz="2400" dirty="0">
                <a:solidFill>
                  <a:srgbClr val="FF0000"/>
                </a:solidFill>
                <a:latin typeface="HG創英角ﾎﾟｯﾌﾟ体" panose="040B0A09000000000000" pitchFamily="49" charset="-128"/>
                <a:ea typeface="HG創英角ﾎﾟｯﾌﾟ体" panose="040B0A09000000000000" pitchFamily="49" charset="-128"/>
              </a:rPr>
              <a:t>京都式</a:t>
            </a:r>
            <a:r>
              <a:rPr kumimoji="1" lang="ja-JP" altLang="en-US" sz="2400" dirty="0">
                <a:solidFill>
                  <a:srgbClr val="92D050"/>
                </a:solidFill>
                <a:latin typeface="HG創英角ﾎﾟｯﾌﾟ体" panose="040B0A09000000000000" pitchFamily="49" charset="-128"/>
                <a:ea typeface="HG創英角ﾎﾟｯﾌﾟ体" panose="040B0A09000000000000" pitchFamily="49" charset="-128"/>
              </a:rPr>
              <a:t>農</a:t>
            </a:r>
            <a:r>
              <a:rPr kumimoji="1" lang="ja-JP" altLang="en-US" sz="2400" dirty="0">
                <a:solidFill>
                  <a:srgbClr val="00B0F0"/>
                </a:solidFill>
                <a:latin typeface="HG創英角ﾎﾟｯﾌﾟ体" panose="040B0A09000000000000" pitchFamily="49" charset="-128"/>
                <a:ea typeface="HG創英角ﾎﾟｯﾌﾟ体" panose="040B0A09000000000000" pitchFamily="49" charset="-128"/>
              </a:rPr>
              <a:t>福</a:t>
            </a:r>
            <a:r>
              <a:rPr kumimoji="1" lang="ja-JP" altLang="en-US" sz="2400" dirty="0">
                <a:solidFill>
                  <a:srgbClr val="FF0000"/>
                </a:solidFill>
                <a:latin typeface="HG創英角ﾎﾟｯﾌﾟ体" panose="040B0A09000000000000" pitchFamily="49" charset="-128"/>
                <a:ea typeface="HG創英角ﾎﾟｯﾌﾟ体" panose="040B0A09000000000000" pitchFamily="49" charset="-128"/>
              </a:rPr>
              <a:t>連携補助金</a:t>
            </a:r>
            <a:r>
              <a:rPr kumimoji="1" lang="ja-JP" altLang="en-US" sz="1400" dirty="0">
                <a:latin typeface="HG創英角ﾎﾟｯﾌﾟ体" panose="040B0A09000000000000" pitchFamily="49" charset="-128"/>
                <a:ea typeface="HG創英角ﾎﾟｯﾌﾟ体" panose="040B0A09000000000000" pitchFamily="49" charset="-128"/>
              </a:rPr>
              <a:t>のご案内</a:t>
            </a:r>
          </a:p>
        </p:txBody>
      </p:sp>
      <p:sp>
        <p:nvSpPr>
          <p:cNvPr id="5" name="正方形/長方形 4"/>
          <p:cNvSpPr/>
          <p:nvPr/>
        </p:nvSpPr>
        <p:spPr>
          <a:xfrm>
            <a:off x="431918" y="8835097"/>
            <a:ext cx="5976664" cy="1037728"/>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rPr>
              <a:t>お問い合わせ先（応募先）</a:t>
            </a:r>
            <a:endParaRPr kumimoji="1" lang="en-US" altLang="ja-JP" sz="1600" b="1" dirty="0">
              <a:solidFill>
                <a:schemeClr val="tx1"/>
              </a:solidFill>
            </a:endParaRPr>
          </a:p>
          <a:p>
            <a:endParaRPr kumimoji="1" lang="en-US" altLang="ja-JP" sz="800" b="1" dirty="0">
              <a:solidFill>
                <a:schemeClr val="tx1"/>
              </a:solidFill>
            </a:endParaRPr>
          </a:p>
          <a:p>
            <a:r>
              <a:rPr lang="ja-JP" altLang="ja-JP" sz="1000" b="1" dirty="0">
                <a:solidFill>
                  <a:schemeClr val="tx1"/>
                </a:solidFill>
              </a:rPr>
              <a:t>〒</a:t>
            </a:r>
            <a:r>
              <a:rPr lang="en-US" altLang="ja-JP" sz="1000" b="1" dirty="0">
                <a:solidFill>
                  <a:schemeClr val="tx1"/>
                </a:solidFill>
              </a:rPr>
              <a:t>602-8570</a:t>
            </a:r>
            <a:r>
              <a:rPr lang="ja-JP" altLang="ja-JP" sz="1000" b="1" dirty="0">
                <a:solidFill>
                  <a:schemeClr val="tx1"/>
                </a:solidFill>
              </a:rPr>
              <a:t>京都市上京区下立売通新町西入薮ノ内町</a:t>
            </a:r>
            <a:endParaRPr kumimoji="1" lang="en-US" altLang="ja-JP" sz="1000" b="1" dirty="0">
              <a:solidFill>
                <a:schemeClr val="tx1"/>
              </a:solidFill>
            </a:endParaRPr>
          </a:p>
          <a:p>
            <a:r>
              <a:rPr lang="ja-JP" altLang="en-US" sz="1000" b="1" dirty="0">
                <a:solidFill>
                  <a:schemeClr val="tx1"/>
                </a:solidFill>
                <a:latin typeface="ＭＳ ゴシック" panose="020B0609070205080204" pitchFamily="49" charset="-128"/>
                <a:ea typeface="ＭＳ ゴシック" panose="020B0609070205080204" pitchFamily="49" charset="-128"/>
              </a:rPr>
              <a:t>きょうと農福連携センター事務局（京都府健康福祉部障害者支援課内）</a:t>
            </a:r>
            <a:endParaRPr lang="en-US" altLang="ja-JP" sz="1000" b="1"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b="1" dirty="0">
                <a:solidFill>
                  <a:schemeClr val="tx1"/>
                </a:solidFill>
                <a:latin typeface="ＭＳ ゴシック" panose="020B0609070205080204" pitchFamily="49" charset="-128"/>
                <a:ea typeface="ＭＳ ゴシック" panose="020B0609070205080204" pitchFamily="49" charset="-128"/>
              </a:rPr>
              <a:t>ＴＥＬ：</a:t>
            </a:r>
            <a:r>
              <a:rPr kumimoji="1" lang="en-US" altLang="ja-JP" sz="1000" b="1" dirty="0">
                <a:solidFill>
                  <a:schemeClr val="tx1"/>
                </a:solidFill>
                <a:latin typeface="ＭＳ ゴシック" panose="020B0609070205080204" pitchFamily="49" charset="-128"/>
                <a:ea typeface="ＭＳ ゴシック" panose="020B0609070205080204" pitchFamily="49" charset="-128"/>
              </a:rPr>
              <a:t>075-414-4600</a:t>
            </a:r>
          </a:p>
          <a:p>
            <a:r>
              <a:rPr lang="en-US" altLang="ja-JP" sz="1000" b="1" dirty="0">
                <a:solidFill>
                  <a:schemeClr val="tx1"/>
                </a:solidFill>
                <a:latin typeface="ＭＳ ゴシック" panose="020B0609070205080204" pitchFamily="49" charset="-128"/>
                <a:ea typeface="ＭＳ ゴシック" panose="020B0609070205080204" pitchFamily="49" charset="-128"/>
              </a:rPr>
              <a:t>E-mail</a:t>
            </a:r>
            <a:r>
              <a:rPr lang="ja-JP" altLang="en-US" sz="1000" b="1" dirty="0">
                <a:solidFill>
                  <a:schemeClr val="tx1"/>
                </a:solidFill>
                <a:latin typeface="ＭＳ ゴシック" panose="020B0609070205080204" pitchFamily="49" charset="-128"/>
                <a:ea typeface="ＭＳ ゴシック" panose="020B0609070205080204" pitchFamily="49" charset="-128"/>
              </a:rPr>
              <a:t>：</a:t>
            </a:r>
            <a:r>
              <a:rPr lang="en-US" altLang="ja-JP" sz="1000" b="1" dirty="0">
                <a:solidFill>
                  <a:schemeClr val="tx1"/>
                </a:solidFill>
                <a:latin typeface="ＭＳ ゴシック" panose="020B0609070205080204" pitchFamily="49" charset="-128"/>
                <a:ea typeface="ＭＳ ゴシック" panose="020B0609070205080204" pitchFamily="49" charset="-128"/>
              </a:rPr>
              <a:t>noufuku@pref.kyoto.lg.jp</a:t>
            </a:r>
            <a:endParaRPr kumimoji="1" lang="ja-JP" altLang="en-US" sz="1000" b="1" dirty="0">
              <a:solidFill>
                <a:schemeClr val="tx1"/>
              </a:solidFill>
              <a:latin typeface="ＭＳ ゴシック" panose="020B0609070205080204" pitchFamily="49" charset="-128"/>
              <a:ea typeface="ＭＳ ゴシック" panose="020B0609070205080204" pitchFamily="49" charset="-128"/>
            </a:endParaRPr>
          </a:p>
        </p:txBody>
      </p:sp>
      <p:sp>
        <p:nvSpPr>
          <p:cNvPr id="6" name="正方形/長方形 5"/>
          <p:cNvSpPr/>
          <p:nvPr/>
        </p:nvSpPr>
        <p:spPr>
          <a:xfrm>
            <a:off x="44625" y="1851272"/>
            <a:ext cx="6769518" cy="1648013"/>
          </a:xfrm>
          <a:prstGeom prst="rect">
            <a:avLst/>
          </a:prstGeom>
          <a:solidFill>
            <a:schemeClr val="accent2">
              <a:lumMod val="20000"/>
              <a:lumOff val="80000"/>
              <a:alpha val="51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4623" y="1856656"/>
            <a:ext cx="4134147" cy="369332"/>
          </a:xfrm>
          <a:prstGeom prst="rect">
            <a:avLst/>
          </a:prstGeom>
          <a:solidFill>
            <a:srgbClr val="00B050"/>
          </a:solidFill>
        </p:spPr>
        <p:txBody>
          <a:bodyPr wrap="square" rtlCol="0">
            <a:spAutoFit/>
          </a:bodyPr>
          <a:lstStyle/>
          <a:p>
            <a:r>
              <a:rPr lang="ja-JP" altLang="en-US" dirty="0">
                <a:solidFill>
                  <a:schemeClr val="bg1"/>
                </a:solidFill>
                <a:latin typeface="HG創英角ﾎﾟｯﾌﾟ体" panose="040B0A09000000000000" pitchFamily="49" charset="-128"/>
                <a:ea typeface="HG創英角ﾎﾟｯﾌﾟ体" panose="040B0A09000000000000" pitchFamily="49" charset="-128"/>
              </a:rPr>
              <a:t>（１）農福連携スタートアップ事業　</a:t>
            </a:r>
            <a:endParaRPr kumimoji="1" lang="ja-JP" altLang="en-US" dirty="0">
              <a:solidFill>
                <a:schemeClr val="bg1"/>
              </a:solidFill>
              <a:latin typeface="HG創英角ﾎﾟｯﾌﾟ体" panose="040B0A09000000000000" pitchFamily="49" charset="-128"/>
              <a:ea typeface="HG創英角ﾎﾟｯﾌﾟ体" panose="040B0A09000000000000" pitchFamily="49" charset="-128"/>
            </a:endParaRPr>
          </a:p>
        </p:txBody>
      </p:sp>
      <p:sp>
        <p:nvSpPr>
          <p:cNvPr id="9" name="正方形/長方形 8"/>
          <p:cNvSpPr/>
          <p:nvPr/>
        </p:nvSpPr>
        <p:spPr>
          <a:xfrm>
            <a:off x="44625" y="3499287"/>
            <a:ext cx="6769517" cy="1512000"/>
          </a:xfrm>
          <a:prstGeom prst="rect">
            <a:avLst/>
          </a:prstGeom>
          <a:solidFill>
            <a:schemeClr val="accent2">
              <a:lumMod val="20000"/>
              <a:lumOff val="80000"/>
              <a:alpha val="5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44628" y="6806307"/>
            <a:ext cx="6769514" cy="1628679"/>
          </a:xfrm>
          <a:prstGeom prst="rect">
            <a:avLst/>
          </a:prstGeom>
          <a:solidFill>
            <a:schemeClr val="accent2">
              <a:lumMod val="20000"/>
              <a:lumOff val="80000"/>
              <a:alpha val="5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43856" y="6806224"/>
            <a:ext cx="4121182" cy="369332"/>
          </a:xfrm>
          <a:prstGeom prst="rect">
            <a:avLst/>
          </a:prstGeom>
          <a:solidFill>
            <a:srgbClr val="00B050"/>
          </a:solidFill>
        </p:spPr>
        <p:txBody>
          <a:bodyPr wrap="square" rtlCol="0">
            <a:spAutoFit/>
          </a:bodyPr>
          <a:lstStyle/>
          <a:p>
            <a:r>
              <a:rPr lang="ja-JP" altLang="en-US" dirty="0">
                <a:solidFill>
                  <a:schemeClr val="bg1"/>
                </a:solidFill>
                <a:latin typeface="HG創英角ﾎﾟｯﾌﾟ体" panose="040B0A09000000000000" pitchFamily="49" charset="-128"/>
                <a:ea typeface="HG創英角ﾎﾟｯﾌﾟ体" panose="040B0A09000000000000" pitchFamily="49" charset="-128"/>
              </a:rPr>
              <a:t>（３）６次産業化促進事業</a:t>
            </a:r>
            <a:endParaRPr kumimoji="1" lang="ja-JP" altLang="en-US" dirty="0">
              <a:solidFill>
                <a:schemeClr val="bg1"/>
              </a:solidFill>
              <a:latin typeface="HG創英角ﾎﾟｯﾌﾟ体" panose="040B0A09000000000000" pitchFamily="49" charset="-128"/>
              <a:ea typeface="HG創英角ﾎﾟｯﾌﾟ体" panose="040B0A09000000000000" pitchFamily="49" charset="-128"/>
            </a:endParaRPr>
          </a:p>
        </p:txBody>
      </p:sp>
      <p:sp>
        <p:nvSpPr>
          <p:cNvPr id="12" name="テキスト ボックス 11"/>
          <p:cNvSpPr txBox="1"/>
          <p:nvPr/>
        </p:nvSpPr>
        <p:spPr>
          <a:xfrm>
            <a:off x="44626" y="3499287"/>
            <a:ext cx="4134144" cy="369332"/>
          </a:xfrm>
          <a:prstGeom prst="rect">
            <a:avLst/>
          </a:prstGeom>
          <a:solidFill>
            <a:srgbClr val="0070C0"/>
          </a:solidFill>
          <a:ln>
            <a:noFill/>
          </a:ln>
        </p:spPr>
        <p:txBody>
          <a:bodyPr wrap="square" rtlCol="0">
            <a:spAutoFit/>
          </a:bodyPr>
          <a:lstStyle/>
          <a:p>
            <a:r>
              <a:rPr kumimoji="1" lang="ja-JP" altLang="en-US" dirty="0">
                <a:solidFill>
                  <a:schemeClr val="bg1"/>
                </a:solidFill>
                <a:latin typeface="HG創英角ﾎﾟｯﾌﾟ体" panose="040B0A09000000000000" pitchFamily="49" charset="-128"/>
                <a:ea typeface="HG創英角ﾎﾟｯﾌﾟ体" panose="040B0A09000000000000" pitchFamily="49" charset="-128"/>
              </a:rPr>
              <a:t>（２）－１地域共生社会推進事業</a:t>
            </a:r>
          </a:p>
        </p:txBody>
      </p:sp>
      <p:sp>
        <p:nvSpPr>
          <p:cNvPr id="13" name="テキスト ボックス 12"/>
          <p:cNvSpPr txBox="1"/>
          <p:nvPr/>
        </p:nvSpPr>
        <p:spPr>
          <a:xfrm>
            <a:off x="768" y="2224667"/>
            <a:ext cx="6857231" cy="292388"/>
          </a:xfrm>
          <a:prstGeom prst="rect">
            <a:avLst/>
          </a:prstGeom>
          <a:noFill/>
        </p:spPr>
        <p:txBody>
          <a:bodyPr wrap="square" rtlCol="0">
            <a:spAutoFit/>
          </a:bodyPr>
          <a:lstStyle/>
          <a:p>
            <a:pPr algn="ctr"/>
            <a:r>
              <a:rPr kumimoji="1" lang="ja-JP" altLang="en-US" sz="1300" dirty="0">
                <a:solidFill>
                  <a:srgbClr val="FF0000"/>
                </a:solidFill>
                <a:latin typeface="ＭＳ ゴシック" panose="020B0609070205080204" pitchFamily="49" charset="-128"/>
                <a:ea typeface="ＭＳ ゴシック" panose="020B0609070205080204" pitchFamily="49" charset="-128"/>
              </a:rPr>
              <a:t>新たに農福連携に取り組む</a:t>
            </a:r>
            <a:r>
              <a:rPr kumimoji="1" lang="ja-JP" altLang="en-US" sz="1300" dirty="0">
                <a:latin typeface="ＭＳ ゴシック" panose="020B0609070205080204" pitchFamily="49" charset="-128"/>
                <a:ea typeface="ＭＳ ゴシック" panose="020B0609070205080204" pitchFamily="49" charset="-128"/>
              </a:rPr>
              <a:t>福祉事業所を対象に、</a:t>
            </a:r>
            <a:r>
              <a:rPr kumimoji="1" lang="ja-JP" altLang="en-US" sz="1300" dirty="0">
                <a:solidFill>
                  <a:srgbClr val="FF0000"/>
                </a:solidFill>
                <a:latin typeface="ＭＳ ゴシック" panose="020B0609070205080204" pitchFamily="49" charset="-128"/>
                <a:ea typeface="ＭＳ ゴシック" panose="020B0609070205080204" pitchFamily="49" charset="-128"/>
              </a:rPr>
              <a:t>初期投資費用</a:t>
            </a:r>
            <a:r>
              <a:rPr kumimoji="1" lang="ja-JP" altLang="en-US" sz="1300" dirty="0">
                <a:latin typeface="ＭＳ ゴシック" panose="020B0609070205080204" pitchFamily="49" charset="-128"/>
                <a:ea typeface="ＭＳ ゴシック" panose="020B0609070205080204" pitchFamily="49" charset="-128"/>
              </a:rPr>
              <a:t>を支援します</a:t>
            </a:r>
            <a:r>
              <a:rPr lang="ja-JP" altLang="en-US" sz="1300" dirty="0">
                <a:latin typeface="ＭＳ ゴシック" panose="020B0609070205080204" pitchFamily="49" charset="-128"/>
                <a:ea typeface="ＭＳ ゴシック" panose="020B0609070205080204" pitchFamily="49" charset="-128"/>
              </a:rPr>
              <a:t>！</a:t>
            </a:r>
            <a:endParaRPr lang="en-US" altLang="ja-JP" sz="1300" dirty="0">
              <a:latin typeface="ＭＳ ゴシック" panose="020B0609070205080204" pitchFamily="49" charset="-128"/>
              <a:ea typeface="ＭＳ ゴシック" panose="020B0609070205080204" pitchFamily="49" charset="-128"/>
            </a:endParaRPr>
          </a:p>
        </p:txBody>
      </p:sp>
      <p:sp>
        <p:nvSpPr>
          <p:cNvPr id="14" name="テキスト ボックス 13"/>
          <p:cNvSpPr txBox="1"/>
          <p:nvPr/>
        </p:nvSpPr>
        <p:spPr>
          <a:xfrm>
            <a:off x="179936" y="2511849"/>
            <a:ext cx="6508076" cy="830997"/>
          </a:xfrm>
          <a:prstGeom prst="rect">
            <a:avLst/>
          </a:prstGeom>
          <a:noFill/>
        </p:spPr>
        <p:txBody>
          <a:bodyPr wrap="square" rtlCol="0">
            <a:spAutoFit/>
          </a:bodyPr>
          <a:lstStyle/>
          <a:p>
            <a:r>
              <a:rPr lang="ja-JP" altLang="en-US" sz="1200" dirty="0"/>
              <a:t>◆</a:t>
            </a:r>
            <a:r>
              <a:rPr kumimoji="1" lang="ja-JP" altLang="en-US" sz="1200" dirty="0"/>
              <a:t>主な活用例</a:t>
            </a:r>
            <a:endParaRPr kumimoji="1" lang="en-US" altLang="ja-JP" sz="1200" dirty="0"/>
          </a:p>
          <a:p>
            <a:r>
              <a:rPr lang="ja-JP" altLang="en-US" sz="1200" dirty="0">
                <a:latin typeface="ＭＳ ゴシック" panose="020B0609070205080204" pitchFamily="49" charset="-128"/>
                <a:ea typeface="ＭＳ ゴシック" panose="020B0609070205080204" pitchFamily="49" charset="-128"/>
              </a:rPr>
              <a:t>・ビニールハウス整備やトラクター導入など農業生産に係る施設・設備費用</a:t>
            </a:r>
            <a:endParaRPr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・加工場の</a:t>
            </a:r>
            <a:r>
              <a:rPr lang="ja-JP" altLang="en-US" sz="1200" dirty="0">
                <a:latin typeface="ＭＳ ゴシック" panose="020B0609070205080204" pitchFamily="49" charset="-128"/>
                <a:ea typeface="ＭＳ ゴシック" panose="020B0609070205080204" pitchFamily="49" charset="-128"/>
              </a:rPr>
              <a:t>整備</a:t>
            </a:r>
            <a:r>
              <a:rPr kumimoji="1" lang="ja-JP" altLang="en-US" sz="1200" dirty="0">
                <a:latin typeface="ＭＳ ゴシック" panose="020B0609070205080204" pitchFamily="49" charset="-128"/>
                <a:ea typeface="ＭＳ ゴシック" panose="020B0609070205080204" pitchFamily="49" charset="-128"/>
              </a:rPr>
              <a:t>や調理器具導入など農作物加工に係る施設・設備費用</a:t>
            </a:r>
            <a:endParaRPr kumimoji="1"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・カフェスペース・サロンなど販売や地域交流に係る施設・設備費用</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15" name="テキスト ボックス 14"/>
          <p:cNvSpPr txBox="1"/>
          <p:nvPr/>
        </p:nvSpPr>
        <p:spPr>
          <a:xfrm>
            <a:off x="108454" y="3856379"/>
            <a:ext cx="6769514" cy="284693"/>
          </a:xfrm>
          <a:prstGeom prst="rect">
            <a:avLst/>
          </a:prstGeom>
          <a:noFill/>
        </p:spPr>
        <p:txBody>
          <a:bodyPr wrap="square" rtlCol="0">
            <a:spAutoFit/>
          </a:bodyPr>
          <a:lstStyle/>
          <a:p>
            <a:pPr algn="ctr"/>
            <a:r>
              <a:rPr kumimoji="1" lang="ja-JP" altLang="en-US" sz="1250" dirty="0">
                <a:latin typeface="ＭＳ ゴシック" panose="020B0609070205080204" pitchFamily="49" charset="-128"/>
                <a:ea typeface="ＭＳ ゴシック" panose="020B0609070205080204" pitchFamily="49" charset="-128"/>
              </a:rPr>
              <a:t>農福連携を通じた</a:t>
            </a:r>
            <a:r>
              <a:rPr kumimoji="1" lang="ja-JP" altLang="en-US" sz="1250" dirty="0">
                <a:solidFill>
                  <a:srgbClr val="FF0000"/>
                </a:solidFill>
                <a:latin typeface="ＭＳ ゴシック" panose="020B0609070205080204" pitchFamily="49" charset="-128"/>
                <a:ea typeface="ＭＳ ゴシック" panose="020B0609070205080204" pitchFamily="49" charset="-128"/>
              </a:rPr>
              <a:t>障害者の社会参加促進</a:t>
            </a:r>
            <a:r>
              <a:rPr kumimoji="1" lang="ja-JP" altLang="en-US" sz="1250" dirty="0">
                <a:latin typeface="ＭＳ ゴシック" panose="020B0609070205080204" pitchFamily="49" charset="-128"/>
                <a:ea typeface="ＭＳ ゴシック" panose="020B0609070205080204" pitchFamily="49" charset="-128"/>
              </a:rPr>
              <a:t>や、</a:t>
            </a:r>
            <a:r>
              <a:rPr kumimoji="1" lang="ja-JP" altLang="en-US" sz="1250" dirty="0">
                <a:solidFill>
                  <a:srgbClr val="FF0000"/>
                </a:solidFill>
                <a:latin typeface="ＭＳ ゴシック" panose="020B0609070205080204" pitchFamily="49" charset="-128"/>
                <a:ea typeface="ＭＳ ゴシック" panose="020B0609070205080204" pitchFamily="49" charset="-128"/>
              </a:rPr>
              <a:t>農福連携の普及啓発に係る</a:t>
            </a:r>
            <a:r>
              <a:rPr lang="ja-JP" altLang="en-US" sz="1250" dirty="0">
                <a:solidFill>
                  <a:srgbClr val="FF0000"/>
                </a:solidFill>
                <a:latin typeface="ＭＳ ゴシック" panose="020B0609070205080204" pitchFamily="49" charset="-128"/>
                <a:ea typeface="ＭＳ ゴシック" panose="020B0609070205080204" pitchFamily="49" charset="-128"/>
              </a:rPr>
              <a:t>費用</a:t>
            </a:r>
            <a:r>
              <a:rPr lang="ja-JP" altLang="en-US" sz="1250" dirty="0">
                <a:latin typeface="ＭＳ ゴシック" panose="020B0609070205080204" pitchFamily="49" charset="-128"/>
                <a:ea typeface="ＭＳ ゴシック" panose="020B0609070205080204" pitchFamily="49" charset="-128"/>
              </a:rPr>
              <a:t>を支援します！</a:t>
            </a:r>
            <a:endParaRPr kumimoji="1" lang="ja-JP" altLang="en-US" sz="1250" dirty="0">
              <a:latin typeface="ＭＳ ゴシック" panose="020B0609070205080204" pitchFamily="49" charset="-128"/>
              <a:ea typeface="ＭＳ ゴシック" panose="020B0609070205080204" pitchFamily="49" charset="-128"/>
            </a:endParaRPr>
          </a:p>
        </p:txBody>
      </p:sp>
      <p:sp>
        <p:nvSpPr>
          <p:cNvPr id="16" name="テキスト ボックス 15"/>
          <p:cNvSpPr txBox="1"/>
          <p:nvPr/>
        </p:nvSpPr>
        <p:spPr>
          <a:xfrm>
            <a:off x="170757" y="4171166"/>
            <a:ext cx="6517256" cy="830997"/>
          </a:xfrm>
          <a:prstGeom prst="rect">
            <a:avLst/>
          </a:prstGeom>
          <a:noFill/>
        </p:spPr>
        <p:txBody>
          <a:bodyPr wrap="square" rtlCol="0">
            <a:spAutoFit/>
          </a:bodyPr>
          <a:lstStyle/>
          <a:p>
            <a:r>
              <a:rPr lang="ja-JP" altLang="en-US" sz="1200" dirty="0"/>
              <a:t>◆</a:t>
            </a:r>
            <a:r>
              <a:rPr kumimoji="1" lang="ja-JP" altLang="en-US" sz="1200" dirty="0"/>
              <a:t>主な活用例</a:t>
            </a:r>
            <a:endParaRPr kumimoji="1" lang="en-US" altLang="ja-JP" sz="1200" dirty="0"/>
          </a:p>
          <a:p>
            <a:r>
              <a:rPr lang="ja-JP" altLang="en-US" sz="1200" dirty="0">
                <a:latin typeface="ＭＳ ゴシック" panose="020B0609070205080204" pitchFamily="49" charset="-128"/>
                <a:ea typeface="ＭＳ ゴシック" panose="020B0609070205080204" pitchFamily="49" charset="-128"/>
              </a:rPr>
              <a:t>・マルシェなど地域交流イベントの開催に係る費用</a:t>
            </a:r>
            <a:endParaRPr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・販売事業の宣伝や農福連携の普及啓発などの広報に係る費用</a:t>
            </a:r>
            <a:endParaRPr kumimoji="1"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・利用者や事業所職員を対象とした農業等の研修の開催・参加に係る費用</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17" name="テキスト ボックス 16"/>
          <p:cNvSpPr txBox="1"/>
          <p:nvPr/>
        </p:nvSpPr>
        <p:spPr>
          <a:xfrm>
            <a:off x="44623" y="5011287"/>
            <a:ext cx="4112393" cy="369332"/>
          </a:xfrm>
          <a:prstGeom prst="rect">
            <a:avLst/>
          </a:prstGeom>
          <a:solidFill>
            <a:srgbClr val="0070C0"/>
          </a:solidFill>
        </p:spPr>
        <p:txBody>
          <a:bodyPr wrap="square" rtlCol="0">
            <a:spAutoFit/>
          </a:bodyPr>
          <a:lstStyle/>
          <a:p>
            <a:r>
              <a:rPr lang="ja-JP" altLang="en-US" dirty="0">
                <a:solidFill>
                  <a:schemeClr val="bg1"/>
                </a:solidFill>
                <a:latin typeface="HG創英角ﾎﾟｯﾌﾟ体" panose="040B0A09000000000000" pitchFamily="49" charset="-128"/>
                <a:ea typeface="HG創英角ﾎﾟｯﾌﾟ体" panose="040B0A09000000000000" pitchFamily="49" charset="-128"/>
              </a:rPr>
              <a:t>（２）－２地域課題対策事業</a:t>
            </a:r>
            <a:endParaRPr kumimoji="1" lang="ja-JP" altLang="en-US" dirty="0">
              <a:solidFill>
                <a:schemeClr val="bg1"/>
              </a:solidFill>
              <a:latin typeface="HG創英角ﾎﾟｯﾌﾟ体" panose="040B0A09000000000000" pitchFamily="49" charset="-128"/>
              <a:ea typeface="HG創英角ﾎﾟｯﾌﾟ体" panose="040B0A09000000000000" pitchFamily="49" charset="-128"/>
            </a:endParaRPr>
          </a:p>
        </p:txBody>
      </p:sp>
      <p:sp>
        <p:nvSpPr>
          <p:cNvPr id="19" name="テキスト ボックス 18"/>
          <p:cNvSpPr txBox="1"/>
          <p:nvPr/>
        </p:nvSpPr>
        <p:spPr>
          <a:xfrm>
            <a:off x="188640" y="5654854"/>
            <a:ext cx="6336704" cy="292388"/>
          </a:xfrm>
          <a:prstGeom prst="rect">
            <a:avLst/>
          </a:prstGeom>
          <a:noFill/>
        </p:spPr>
        <p:txBody>
          <a:bodyPr wrap="square" rtlCol="0">
            <a:spAutoFit/>
          </a:bodyPr>
          <a:lstStyle/>
          <a:p>
            <a:pPr algn="ctr"/>
            <a:r>
              <a:rPr kumimoji="1" lang="ja-JP" altLang="en-US" sz="1300" dirty="0">
                <a:latin typeface="ＭＳ ゴシック" panose="020B0609070205080204" pitchFamily="49" charset="-128"/>
                <a:ea typeface="ＭＳ ゴシック" panose="020B0609070205080204" pitchFamily="49" charset="-128"/>
              </a:rPr>
              <a:t>農福連携を通じて</a:t>
            </a:r>
            <a:r>
              <a:rPr lang="ja-JP" altLang="en-US" sz="1300" dirty="0">
                <a:solidFill>
                  <a:srgbClr val="FF0000"/>
                </a:solidFill>
                <a:latin typeface="ＭＳ ゴシック" panose="020B0609070205080204" pitchFamily="49" charset="-128"/>
                <a:ea typeface="ＭＳ ゴシック" panose="020B0609070205080204" pitchFamily="49" charset="-128"/>
              </a:rPr>
              <a:t>地域課題の解決に取り組む事業に係る費用</a:t>
            </a:r>
            <a:r>
              <a:rPr lang="ja-JP" altLang="en-US" sz="1300" dirty="0">
                <a:latin typeface="ＭＳ ゴシック" panose="020B0609070205080204" pitchFamily="49" charset="-128"/>
                <a:ea typeface="ＭＳ ゴシック" panose="020B0609070205080204" pitchFamily="49" charset="-128"/>
              </a:rPr>
              <a:t>を支援します！</a:t>
            </a:r>
            <a:endParaRPr kumimoji="1" lang="ja-JP" altLang="en-US" sz="1300" dirty="0">
              <a:latin typeface="ＭＳ ゴシック" panose="020B0609070205080204" pitchFamily="49" charset="-128"/>
              <a:ea typeface="ＭＳ ゴシック" panose="020B0609070205080204" pitchFamily="49" charset="-128"/>
            </a:endParaRPr>
          </a:p>
        </p:txBody>
      </p:sp>
      <p:sp>
        <p:nvSpPr>
          <p:cNvPr id="20" name="テキスト ボックス 19"/>
          <p:cNvSpPr txBox="1"/>
          <p:nvPr/>
        </p:nvSpPr>
        <p:spPr>
          <a:xfrm>
            <a:off x="170758" y="5956692"/>
            <a:ext cx="6517254" cy="830997"/>
          </a:xfrm>
          <a:prstGeom prst="rect">
            <a:avLst/>
          </a:prstGeom>
          <a:noFill/>
        </p:spPr>
        <p:txBody>
          <a:bodyPr wrap="square" rtlCol="0">
            <a:spAutoFit/>
          </a:bodyPr>
          <a:lstStyle/>
          <a:p>
            <a:r>
              <a:rPr lang="ja-JP" altLang="en-US" sz="1200" dirty="0"/>
              <a:t>◆</a:t>
            </a:r>
            <a:r>
              <a:rPr kumimoji="1" lang="ja-JP" altLang="en-US" sz="1200" dirty="0"/>
              <a:t>主な活用例</a:t>
            </a:r>
            <a:endParaRPr kumimoji="1" lang="en-US" altLang="ja-JP" sz="1200" dirty="0"/>
          </a:p>
          <a:p>
            <a:r>
              <a:rPr lang="ja-JP" altLang="en-US" sz="1200" dirty="0">
                <a:latin typeface="ＭＳ ゴシック" panose="020B0609070205080204" pitchFamily="49" charset="-128"/>
                <a:ea typeface="ＭＳ ゴシック" panose="020B0609070205080204" pitchFamily="49" charset="-128"/>
              </a:rPr>
              <a:t>・有害鳥獣対策のための電気柵設置に係る費用</a:t>
            </a:r>
            <a:endParaRPr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・耕作放棄地開墾に係る費用</a:t>
            </a:r>
            <a:endParaRPr kumimoji="1"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・地域特産品の生産に係る施設・設備費用</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21" name="正方形/長方形 20"/>
          <p:cNvSpPr/>
          <p:nvPr/>
        </p:nvSpPr>
        <p:spPr>
          <a:xfrm>
            <a:off x="4178770" y="1848408"/>
            <a:ext cx="2635372" cy="37757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1200" dirty="0">
                <a:latin typeface="ＭＳ ゴシック" panose="020B0609070205080204" pitchFamily="49" charset="-128"/>
                <a:ea typeface="ＭＳ ゴシック" panose="020B0609070205080204" pitchFamily="49" charset="-128"/>
              </a:rPr>
              <a:t>補助対象経費上限：５，０００千円</a:t>
            </a:r>
          </a:p>
          <a:p>
            <a:r>
              <a:rPr lang="zh-TW" altLang="en-US" sz="1200" dirty="0">
                <a:latin typeface="ＭＳ ゴシック" panose="020B0609070205080204" pitchFamily="49" charset="-128"/>
                <a:ea typeface="ＭＳ ゴシック" panose="020B0609070205080204" pitchFamily="49" charset="-128"/>
              </a:rPr>
              <a:t>補　　 助　　 率：２／３</a:t>
            </a:r>
          </a:p>
        </p:txBody>
      </p:sp>
      <p:sp>
        <p:nvSpPr>
          <p:cNvPr id="22" name="正方形/長方形 21"/>
          <p:cNvSpPr/>
          <p:nvPr/>
        </p:nvSpPr>
        <p:spPr>
          <a:xfrm>
            <a:off x="4165038" y="3499285"/>
            <a:ext cx="2635372" cy="36933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latin typeface="ＭＳ ゴシック" panose="020B0609070205080204" pitchFamily="49" charset="-128"/>
                <a:ea typeface="ＭＳ ゴシック" panose="020B0609070205080204" pitchFamily="49" charset="-128"/>
              </a:rPr>
              <a:t>補助対象経費上限：</a:t>
            </a:r>
            <a:r>
              <a:rPr lang="ja-JP" altLang="en-US" sz="1200" dirty="0">
                <a:latin typeface="ＭＳ ゴシック" panose="020B0609070205080204" pitchFamily="49" charset="-128"/>
                <a:ea typeface="ＭＳ ゴシック" panose="020B0609070205080204" pitchFamily="49" charset="-128"/>
              </a:rPr>
              <a:t>３，０００</a:t>
            </a:r>
            <a:r>
              <a:rPr kumimoji="1" lang="ja-JP" altLang="en-US" sz="1200" dirty="0">
                <a:latin typeface="ＭＳ ゴシック" panose="020B0609070205080204" pitchFamily="49" charset="-128"/>
                <a:ea typeface="ＭＳ ゴシック" panose="020B0609070205080204" pitchFamily="49" charset="-128"/>
              </a:rPr>
              <a:t>千円</a:t>
            </a:r>
            <a:endParaRPr kumimoji="1"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補　　 助　　 率：２／３</a:t>
            </a:r>
            <a:endParaRPr kumimoji="1" lang="en-US" altLang="ja-JP" sz="1200" dirty="0">
              <a:latin typeface="ＭＳ ゴシック" panose="020B0609070205080204" pitchFamily="49" charset="-128"/>
              <a:ea typeface="ＭＳ ゴシック" panose="020B0609070205080204" pitchFamily="49" charset="-128"/>
            </a:endParaRPr>
          </a:p>
        </p:txBody>
      </p:sp>
      <p:sp>
        <p:nvSpPr>
          <p:cNvPr id="23" name="正方形/長方形 22"/>
          <p:cNvSpPr/>
          <p:nvPr/>
        </p:nvSpPr>
        <p:spPr>
          <a:xfrm>
            <a:off x="4157017" y="5002163"/>
            <a:ext cx="2643394" cy="61663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latin typeface="ＭＳ ゴシック" panose="020B0609070205080204" pitchFamily="49" charset="-128"/>
                <a:ea typeface="ＭＳ ゴシック" panose="020B0609070205080204" pitchFamily="49" charset="-128"/>
              </a:rPr>
              <a:t>補助対象経費上限：</a:t>
            </a:r>
            <a:r>
              <a:rPr lang="ja-JP" altLang="en-US" sz="1200" dirty="0">
                <a:latin typeface="ＭＳ ゴシック" panose="020B0609070205080204" pitchFamily="49" charset="-128"/>
                <a:ea typeface="ＭＳ ゴシック" panose="020B0609070205080204" pitchFamily="49" charset="-128"/>
              </a:rPr>
              <a:t>１，０００</a:t>
            </a:r>
            <a:r>
              <a:rPr kumimoji="1" lang="ja-JP" altLang="en-US" sz="1200" dirty="0">
                <a:latin typeface="ＭＳ ゴシック" panose="020B0609070205080204" pitchFamily="49" charset="-128"/>
                <a:ea typeface="ＭＳ ゴシック" panose="020B0609070205080204" pitchFamily="49" charset="-128"/>
              </a:rPr>
              <a:t>千円</a:t>
            </a:r>
            <a:endParaRPr kumimoji="1" lang="en-US" altLang="ja-JP" sz="1200" dirty="0">
              <a:latin typeface="ＭＳ ゴシック" panose="020B0609070205080204" pitchFamily="49" charset="-128"/>
              <a:ea typeface="ＭＳ ゴシック" panose="020B0609070205080204" pitchFamily="49" charset="-128"/>
            </a:endParaRPr>
          </a:p>
          <a:p>
            <a:r>
              <a:rPr lang="en-US" altLang="ja-JP" sz="800" dirty="0">
                <a:latin typeface="ＭＳ ゴシック" panose="020B0609070205080204" pitchFamily="49" charset="-128"/>
                <a:ea typeface="ＭＳ ゴシック" panose="020B0609070205080204" pitchFamily="49" charset="-128"/>
              </a:rPr>
              <a:t>(※</a:t>
            </a:r>
            <a:r>
              <a:rPr lang="ja-JP" altLang="en-US" sz="800" dirty="0">
                <a:latin typeface="ＭＳ ゴシック" panose="020B0609070205080204" pitchFamily="49" charset="-128"/>
                <a:ea typeface="ＭＳ ゴシック" panose="020B0609070205080204" pitchFamily="49" charset="-128"/>
              </a:rPr>
              <a:t>（２）－１と同時に申請する場合、補助対象経費上限は合計で３，０００千円</a:t>
            </a:r>
            <a:r>
              <a:rPr lang="en-US" altLang="ja-JP" sz="800" dirty="0">
                <a:latin typeface="ＭＳ ゴシック" panose="020B0609070205080204" pitchFamily="49" charset="-128"/>
                <a:ea typeface="ＭＳ ゴシック" panose="020B0609070205080204" pitchFamily="49" charset="-128"/>
              </a:rPr>
              <a:t>)</a:t>
            </a:r>
          </a:p>
          <a:p>
            <a:r>
              <a:rPr lang="ja-JP" altLang="en-US" sz="1200" dirty="0">
                <a:latin typeface="ＭＳ ゴシック" panose="020B0609070205080204" pitchFamily="49" charset="-128"/>
                <a:ea typeface="ＭＳ ゴシック" panose="020B0609070205080204" pitchFamily="49" charset="-128"/>
              </a:rPr>
              <a:t>補　　 助　　 率：２／３</a:t>
            </a:r>
            <a:endParaRPr lang="en-US" altLang="ja-JP" sz="1200" dirty="0">
              <a:latin typeface="ＭＳ ゴシック" panose="020B0609070205080204" pitchFamily="49" charset="-128"/>
              <a:ea typeface="ＭＳ ゴシック" panose="020B0609070205080204" pitchFamily="49" charset="-128"/>
            </a:endParaRPr>
          </a:p>
        </p:txBody>
      </p:sp>
      <p:sp>
        <p:nvSpPr>
          <p:cNvPr id="24" name="正方形/長方形 23"/>
          <p:cNvSpPr/>
          <p:nvPr/>
        </p:nvSpPr>
        <p:spPr>
          <a:xfrm>
            <a:off x="4165038" y="6806308"/>
            <a:ext cx="2635372" cy="36933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latin typeface="ＭＳ ゴシック" panose="020B0609070205080204" pitchFamily="49" charset="-128"/>
                <a:ea typeface="ＭＳ ゴシック" panose="020B0609070205080204" pitchFamily="49" charset="-128"/>
              </a:rPr>
              <a:t>補助対象経費上限：</a:t>
            </a:r>
            <a:r>
              <a:rPr lang="ja-JP" altLang="en-US" sz="1200" dirty="0">
                <a:latin typeface="ＭＳ ゴシック" panose="020B0609070205080204" pitchFamily="49" charset="-128"/>
                <a:ea typeface="ＭＳ ゴシック" panose="020B0609070205080204" pitchFamily="49" charset="-128"/>
              </a:rPr>
              <a:t>５，０００</a:t>
            </a:r>
            <a:r>
              <a:rPr kumimoji="1" lang="ja-JP" altLang="en-US" sz="1200" dirty="0">
                <a:latin typeface="ＭＳ ゴシック" panose="020B0609070205080204" pitchFamily="49" charset="-128"/>
                <a:ea typeface="ＭＳ ゴシック" panose="020B0609070205080204" pitchFamily="49" charset="-128"/>
              </a:rPr>
              <a:t>千円</a:t>
            </a:r>
            <a:endParaRPr kumimoji="1"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補　　 助　　 率：２／３</a:t>
            </a:r>
            <a:endParaRPr kumimoji="1" lang="en-US" altLang="ja-JP" sz="1200" dirty="0">
              <a:latin typeface="ＭＳ ゴシック" panose="020B0609070205080204" pitchFamily="49" charset="-128"/>
              <a:ea typeface="ＭＳ ゴシック" panose="020B0609070205080204" pitchFamily="49" charset="-128"/>
            </a:endParaRPr>
          </a:p>
        </p:txBody>
      </p:sp>
      <p:sp>
        <p:nvSpPr>
          <p:cNvPr id="25" name="テキスト ボックス 24"/>
          <p:cNvSpPr txBox="1"/>
          <p:nvPr/>
        </p:nvSpPr>
        <p:spPr>
          <a:xfrm>
            <a:off x="-23251" y="7163402"/>
            <a:ext cx="6857231" cy="492443"/>
          </a:xfrm>
          <a:prstGeom prst="rect">
            <a:avLst/>
          </a:prstGeom>
          <a:noFill/>
        </p:spPr>
        <p:txBody>
          <a:bodyPr wrap="square" rtlCol="0">
            <a:spAutoFit/>
          </a:bodyPr>
          <a:lstStyle/>
          <a:p>
            <a:pPr algn="ctr"/>
            <a:r>
              <a:rPr lang="ja-JP" altLang="en-US" sz="1300" dirty="0">
                <a:solidFill>
                  <a:srgbClr val="FF0000"/>
                </a:solidFill>
                <a:latin typeface="ＭＳ ゴシック" panose="020B0609070205080204" pitchFamily="49" charset="-128"/>
                <a:ea typeface="ＭＳ ゴシック" panose="020B0609070205080204" pitchFamily="49" charset="-128"/>
              </a:rPr>
              <a:t>利用者の工賃向上</a:t>
            </a:r>
            <a:r>
              <a:rPr lang="ja-JP" altLang="en-US" sz="1300" dirty="0">
                <a:latin typeface="ＭＳ ゴシック" panose="020B0609070205080204" pitchFamily="49" charset="-128"/>
                <a:ea typeface="ＭＳ ゴシック" panose="020B0609070205080204" pitchFamily="49" charset="-128"/>
              </a:rPr>
              <a:t>につながる、</a:t>
            </a:r>
            <a:r>
              <a:rPr lang="ja-JP" altLang="en-US" sz="1300" dirty="0">
                <a:solidFill>
                  <a:srgbClr val="FF0000"/>
                </a:solidFill>
                <a:latin typeface="ＭＳ ゴシック" panose="020B0609070205080204" pitchFamily="49" charset="-128"/>
                <a:ea typeface="ＭＳ ゴシック" panose="020B0609070205080204" pitchFamily="49" charset="-128"/>
              </a:rPr>
              <a:t>６次産業化に取り組む事業に係る費用</a:t>
            </a:r>
            <a:r>
              <a:rPr lang="ja-JP" altLang="en-US" sz="1300" dirty="0">
                <a:latin typeface="ＭＳ ゴシック" panose="020B0609070205080204" pitchFamily="49" charset="-128"/>
                <a:ea typeface="ＭＳ ゴシック" panose="020B0609070205080204" pitchFamily="49" charset="-128"/>
              </a:rPr>
              <a:t>を支援します！</a:t>
            </a:r>
            <a:endParaRPr lang="en-US" altLang="ja-JP" sz="1300" dirty="0">
              <a:latin typeface="ＭＳ ゴシック" panose="020B0609070205080204" pitchFamily="49" charset="-128"/>
              <a:ea typeface="ＭＳ ゴシック" panose="020B0609070205080204" pitchFamily="49" charset="-128"/>
            </a:endParaRPr>
          </a:p>
          <a:p>
            <a:pPr algn="ctr"/>
            <a:r>
              <a:rPr kumimoji="1" lang="ja-JP" altLang="en-US" sz="1300" dirty="0">
                <a:latin typeface="ＭＳ ゴシック" panose="020B0609070205080204" pitchFamily="49" charset="-128"/>
                <a:ea typeface="ＭＳ ゴシック" panose="020B0609070205080204" pitchFamily="49" charset="-128"/>
              </a:rPr>
              <a:t>事業計画作成に当たり、</a:t>
            </a:r>
            <a:r>
              <a:rPr kumimoji="1" lang="ja-JP" altLang="en-US" sz="1300" dirty="0">
                <a:solidFill>
                  <a:srgbClr val="FF0000"/>
                </a:solidFill>
                <a:latin typeface="ＭＳ ゴシック" panose="020B0609070205080204" pitchFamily="49" charset="-128"/>
                <a:ea typeface="ＭＳ ゴシック" panose="020B0609070205080204" pitchFamily="49" charset="-128"/>
              </a:rPr>
              <a:t>アドバイザーによる支援</a:t>
            </a:r>
            <a:r>
              <a:rPr kumimoji="1" lang="ja-JP" altLang="en-US" sz="1300" dirty="0">
                <a:latin typeface="ＭＳ ゴシック" panose="020B0609070205080204" pitchFamily="49" charset="-128"/>
                <a:ea typeface="ＭＳ ゴシック" panose="020B0609070205080204" pitchFamily="49" charset="-128"/>
              </a:rPr>
              <a:t>を実施します！</a:t>
            </a:r>
          </a:p>
        </p:txBody>
      </p:sp>
      <p:sp>
        <p:nvSpPr>
          <p:cNvPr id="26" name="テキスト ボックス 25"/>
          <p:cNvSpPr txBox="1"/>
          <p:nvPr/>
        </p:nvSpPr>
        <p:spPr>
          <a:xfrm>
            <a:off x="165390" y="7580435"/>
            <a:ext cx="6479948" cy="830997"/>
          </a:xfrm>
          <a:prstGeom prst="rect">
            <a:avLst/>
          </a:prstGeom>
          <a:noFill/>
        </p:spPr>
        <p:txBody>
          <a:bodyPr wrap="square" rtlCol="0">
            <a:spAutoFit/>
          </a:bodyPr>
          <a:lstStyle/>
          <a:p>
            <a:r>
              <a:rPr lang="ja-JP" altLang="en-US" sz="1200" dirty="0"/>
              <a:t>◆</a:t>
            </a:r>
            <a:r>
              <a:rPr kumimoji="1" lang="ja-JP" altLang="en-US" sz="1200" dirty="0"/>
              <a:t>主な活用例</a:t>
            </a:r>
            <a:endParaRPr kumimoji="1" lang="en-US" altLang="ja-JP" sz="1200" dirty="0"/>
          </a:p>
          <a:p>
            <a:r>
              <a:rPr lang="ja-JP" altLang="en-US" sz="1200" dirty="0">
                <a:latin typeface="ＭＳ ゴシック" panose="020B0609070205080204" pitchFamily="49" charset="-128"/>
                <a:ea typeface="ＭＳ ゴシック" panose="020B0609070205080204" pitchFamily="49" charset="-128"/>
              </a:rPr>
              <a:t>・加工場の整備や調理器具導入など農作物加工に係る施設・設備費用</a:t>
            </a:r>
            <a:endParaRPr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・農産物・農産加工品を使用・販売するカフェスペースに係る施設・整備費用</a:t>
            </a:r>
            <a:endParaRPr kumimoji="1"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・他団体と連携した６次産業化スキームの構築・運用</a:t>
            </a:r>
            <a:r>
              <a:rPr lang="ja-JP" altLang="en-US" sz="1200">
                <a:latin typeface="ＭＳ ゴシック" panose="020B0609070205080204" pitchFamily="49" charset="-128"/>
                <a:ea typeface="ＭＳ ゴシック" panose="020B0609070205080204" pitchFamily="49" charset="-128"/>
              </a:rPr>
              <a:t>に係る費用</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28" name="正方形/長方形 27"/>
          <p:cNvSpPr/>
          <p:nvPr/>
        </p:nvSpPr>
        <p:spPr>
          <a:xfrm>
            <a:off x="0" y="1406665"/>
            <a:ext cx="6857231" cy="400110"/>
          </a:xfrm>
          <a:prstGeom prst="rect">
            <a:avLst/>
          </a:prstGeom>
          <a:noFill/>
        </p:spPr>
        <p:txBody>
          <a:bodyPr wrap="square" lIns="91440" tIns="45720" rIns="91440" bIns="45720">
            <a:spAutoFit/>
          </a:bodyPr>
          <a:lstStyle/>
          <a:p>
            <a:pPr algn="ctr"/>
            <a:r>
              <a:rPr lang="ja-JP" alt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申請期間：令和３年６月３０日（水）午後５時まで</a:t>
            </a:r>
            <a:endParaRPr lang="ja-JP" altLang="en-US" sz="2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0" name="テキスト ボックス 29"/>
          <p:cNvSpPr txBox="1"/>
          <p:nvPr/>
        </p:nvSpPr>
        <p:spPr>
          <a:xfrm>
            <a:off x="620688" y="906168"/>
            <a:ext cx="5617392" cy="577081"/>
          </a:xfrm>
          <a:prstGeom prst="rect">
            <a:avLst/>
          </a:prstGeom>
          <a:noFill/>
        </p:spPr>
        <p:txBody>
          <a:bodyPr wrap="square" rtlCol="0">
            <a:spAutoFit/>
          </a:bodyPr>
          <a:lstStyle/>
          <a:p>
            <a:pPr algn="ctr"/>
            <a:r>
              <a:rPr lang="ja-JP" altLang="en-US" sz="1050" dirty="0">
                <a:latin typeface="ＭＳ ゴシック" panose="020B0609070205080204" pitchFamily="49" charset="-128"/>
                <a:ea typeface="ＭＳ ゴシック" panose="020B0609070205080204" pitchFamily="49" charset="-128"/>
              </a:rPr>
              <a:t>障害者の就労促進や居場所を創造するとともに、</a:t>
            </a:r>
            <a:endParaRPr lang="en-US" altLang="ja-JP" sz="1050" dirty="0">
              <a:latin typeface="ＭＳ ゴシック" panose="020B0609070205080204" pitchFamily="49" charset="-128"/>
              <a:ea typeface="ＭＳ ゴシック" panose="020B0609070205080204" pitchFamily="49" charset="-128"/>
            </a:endParaRPr>
          </a:p>
          <a:p>
            <a:pPr algn="ctr"/>
            <a:r>
              <a:rPr lang="ja-JP" altLang="en-US" sz="1050" dirty="0">
                <a:latin typeface="ＭＳ ゴシック" panose="020B0609070205080204" pitchFamily="49" charset="-128"/>
                <a:ea typeface="ＭＳ ゴシック" panose="020B0609070205080204" pitchFamily="49" charset="-128"/>
              </a:rPr>
              <a:t>地域の多種多世代の人々が地域の担い手となる共生社会づくりを推進するため、</a:t>
            </a:r>
            <a:endParaRPr lang="en-US" altLang="ja-JP" sz="1050" dirty="0">
              <a:latin typeface="ＭＳ ゴシック" panose="020B0609070205080204" pitchFamily="49" charset="-128"/>
              <a:ea typeface="ＭＳ ゴシック" panose="020B0609070205080204" pitchFamily="49" charset="-128"/>
            </a:endParaRPr>
          </a:p>
          <a:p>
            <a:pPr algn="ctr"/>
            <a:r>
              <a:rPr lang="ja-JP" altLang="en-US" sz="1050" dirty="0">
                <a:latin typeface="ＭＳ ゴシック" panose="020B0609070205080204" pitchFamily="49" charset="-128"/>
                <a:ea typeface="ＭＳ ゴシック" panose="020B0609070205080204" pitchFamily="49" charset="-128"/>
              </a:rPr>
              <a:t>福祉事業所による農業と福祉を通して地域と共生を図る事業に対して支援する補助金です。</a:t>
            </a:r>
            <a:endParaRPr kumimoji="1" lang="ja-JP" altLang="en-US" sz="1050" dirty="0">
              <a:latin typeface="ＭＳ ゴシック" panose="020B0609070205080204" pitchFamily="49" charset="-128"/>
              <a:ea typeface="ＭＳ ゴシック" panose="020B0609070205080204" pitchFamily="49" charset="-128"/>
            </a:endParaRPr>
          </a:p>
        </p:txBody>
      </p:sp>
      <p:pic>
        <p:nvPicPr>
          <p:cNvPr id="32"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772" y="0"/>
            <a:ext cx="981499" cy="1114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75200" y="21779"/>
            <a:ext cx="982800" cy="1136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テキスト ボックス 1"/>
          <p:cNvSpPr txBox="1"/>
          <p:nvPr/>
        </p:nvSpPr>
        <p:spPr>
          <a:xfrm>
            <a:off x="770" y="451490"/>
            <a:ext cx="6857230" cy="276999"/>
          </a:xfrm>
          <a:prstGeom prst="rect">
            <a:avLst/>
          </a:prstGeom>
          <a:noFill/>
        </p:spPr>
        <p:txBody>
          <a:bodyPr wrap="square" rtlCol="0">
            <a:spAutoFit/>
          </a:bodyPr>
          <a:lstStyle/>
          <a:p>
            <a:pPr algn="ctr"/>
            <a:r>
              <a:rPr kumimoji="1" lang="ja-JP" altLang="en-US" sz="1200" dirty="0">
                <a:solidFill>
                  <a:srgbClr val="FF0000"/>
                </a:solidFill>
                <a:latin typeface="HG創英角ﾎﾟｯﾌﾟ体" panose="040B0A09000000000000" pitchFamily="49" charset="-128"/>
                <a:ea typeface="HG創英角ﾎﾟｯﾌﾟ体" panose="040B0A09000000000000" pitchFamily="49" charset="-128"/>
              </a:rPr>
              <a:t>京都式農福連携補助金の制度がより活用しやすくなりました！</a:t>
            </a:r>
          </a:p>
        </p:txBody>
      </p:sp>
      <p:sp>
        <p:nvSpPr>
          <p:cNvPr id="3" name="テキスト ボックス 2"/>
          <p:cNvSpPr txBox="1"/>
          <p:nvPr/>
        </p:nvSpPr>
        <p:spPr>
          <a:xfrm>
            <a:off x="-1156" y="8434987"/>
            <a:ext cx="6859541" cy="400110"/>
          </a:xfrm>
          <a:prstGeom prst="rect">
            <a:avLst/>
          </a:prstGeom>
          <a:noFill/>
        </p:spPr>
        <p:txBody>
          <a:bodyPr wrap="square" rtlCol="0">
            <a:spAutoFit/>
          </a:bodyPr>
          <a:lstStyle/>
          <a:p>
            <a:pPr algn="ctr"/>
            <a:r>
              <a:rPr kumimoji="1" lang="en-US" altLang="ja-JP" sz="1000" b="1" u="sng" dirty="0">
                <a:latin typeface="+mn-ea"/>
              </a:rPr>
              <a:t>※</a:t>
            </a:r>
            <a:r>
              <a:rPr kumimoji="1" lang="ja-JP" altLang="en-US" sz="1000" b="1" u="sng" dirty="0">
                <a:latin typeface="+mn-ea"/>
              </a:rPr>
              <a:t>制度や申請方法の詳細については「京都式農福連携補助金交付要綱」及び</a:t>
            </a:r>
            <a:endParaRPr kumimoji="1" lang="en-US" altLang="ja-JP" sz="1000" b="1" u="sng" dirty="0">
              <a:latin typeface="+mn-ea"/>
            </a:endParaRPr>
          </a:p>
          <a:p>
            <a:pPr algn="ctr"/>
            <a:r>
              <a:rPr kumimoji="1" lang="ja-JP" altLang="en-US" sz="1000" b="1" u="sng" dirty="0">
                <a:latin typeface="+mn-ea"/>
              </a:rPr>
              <a:t>「令和３年度京都式農福連携補助金申請要領」をご覧ください。</a:t>
            </a:r>
          </a:p>
        </p:txBody>
      </p:sp>
    </p:spTree>
    <p:extLst>
      <p:ext uri="{BB962C8B-B14F-4D97-AF65-F5344CB8AC3E}">
        <p14:creationId xmlns:p14="http://schemas.microsoft.com/office/powerpoint/2010/main" val="54984342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TotalTime>
  <Words>592</Words>
  <Application>Microsoft Office PowerPoint</Application>
  <PresentationFormat>A4 210 x 297 mm</PresentationFormat>
  <Paragraphs>49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HG創英角ﾎﾟｯﾌﾟ体</vt:lpstr>
      <vt:lpstr>ＭＳ Ｐゴシック</vt:lpstr>
      <vt:lpstr>ＭＳ ゴシック</vt:lpstr>
      <vt:lpstr>Arial</vt:lpstr>
      <vt:lpstr>Calibri</vt:lpstr>
      <vt:lpstr>Office ​​テーマ</vt:lpstr>
      <vt:lpstr>PowerPoint プレゼンテーション</vt:lpstr>
    </vt:vector>
  </TitlesOfParts>
  <Company>京都府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＊大平　健</dc:creator>
  <cp:lastModifiedBy>三原　大輝</cp:lastModifiedBy>
  <cp:revision>25</cp:revision>
  <cp:lastPrinted>2021-05-28T08:25:52Z</cp:lastPrinted>
  <dcterms:created xsi:type="dcterms:W3CDTF">2020-05-20T00:29:04Z</dcterms:created>
  <dcterms:modified xsi:type="dcterms:W3CDTF">2021-05-28T08:29:03Z</dcterms:modified>
</cp:coreProperties>
</file>