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 id="2147483745" r:id="rId2"/>
    <p:sldMasterId id="2147483757" r:id="rId3"/>
    <p:sldMasterId id="2147483793" r:id="rId4"/>
    <p:sldMasterId id="2147483805" r:id="rId5"/>
    <p:sldMasterId id="2147483817" r:id="rId6"/>
    <p:sldMasterId id="2147483891" r:id="rId7"/>
    <p:sldMasterId id="2147483903" r:id="rId8"/>
  </p:sldMasterIdLst>
  <p:notesMasterIdLst>
    <p:notesMasterId r:id="rId13"/>
  </p:notesMasterIdLst>
  <p:sldIdLst>
    <p:sldId id="919" r:id="rId9"/>
    <p:sldId id="920" r:id="rId10"/>
    <p:sldId id="957" r:id="rId11"/>
    <p:sldId id="948" r:id="rId12"/>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0000"/>
    <a:srgbClr val="FCD6D6"/>
    <a:srgbClr val="FFFFCC"/>
    <a:srgbClr val="5B9BD5"/>
    <a:srgbClr val="D2DEEF"/>
    <a:srgbClr val="EAEFF7"/>
    <a:srgbClr val="FFCCFF"/>
    <a:srgbClr val="FF7C80"/>
    <a:srgbClr val="FF99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7767" autoAdjust="0"/>
  </p:normalViewPr>
  <p:slideViewPr>
    <p:cSldViewPr>
      <p:cViewPr varScale="1">
        <p:scale>
          <a:sx n="76" d="100"/>
          <a:sy n="76" d="100"/>
        </p:scale>
        <p:origin x="1356"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178" y="-90"/>
      </p:cViewPr>
      <p:guideLst>
        <p:guide orient="horz" pos="3107"/>
        <p:guide pos="2121"/>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Master" Target="slideMasters/slideMaster8.xml" />
  <Relationship Id="rId13" Type="http://schemas.openxmlformats.org/officeDocument/2006/relationships/notesMaster" Target="notesMasters/notesMaster1.xml" />
  <Relationship Id="rId3" Type="http://schemas.openxmlformats.org/officeDocument/2006/relationships/slideMaster" Target="slideMasters/slideMaster3.xml" />
  <Relationship Id="rId7" Type="http://schemas.openxmlformats.org/officeDocument/2006/relationships/slideMaster" Target="slideMasters/slideMaster7.xml" />
  <Relationship Id="rId12" Type="http://schemas.openxmlformats.org/officeDocument/2006/relationships/slide" Target="slides/slide4.xml" />
  <Relationship Id="rId17" Type="http://schemas.openxmlformats.org/officeDocument/2006/relationships/tableStyles" Target="tableStyles.xml" />
  <Relationship Id="rId2" Type="http://schemas.openxmlformats.org/officeDocument/2006/relationships/slideMaster" Target="slideMasters/slideMaster2.xml" />
  <Relationship Id="rId16"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Master" Target="slideMasters/slideMaster6.xml" />
  <Relationship Id="rId11" Type="http://schemas.openxmlformats.org/officeDocument/2006/relationships/slide" Target="slides/slide3.xml" />
  <Relationship Id="rId5" Type="http://schemas.openxmlformats.org/officeDocument/2006/relationships/slideMaster" Target="slideMasters/slideMaster5.xml" />
  <Relationship Id="rId15" Type="http://schemas.openxmlformats.org/officeDocument/2006/relationships/viewProps" Target="viewProps.xml" />
  <Relationship Id="rId10" Type="http://schemas.openxmlformats.org/officeDocument/2006/relationships/slide" Target="slides/slide2.xml" />
  <Relationship Id="rId4" Type="http://schemas.openxmlformats.org/officeDocument/2006/relationships/slideMaster" Target="slideMasters/slideMaster4.xml" />
  <Relationship Id="rId9" Type="http://schemas.openxmlformats.org/officeDocument/2006/relationships/slide" Target="slides/slide1.xml" />
  <Relationship Id="rId1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9.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0" y="10"/>
            <a:ext cx="2919413" cy="493713"/>
          </a:xfrm>
          <a:prstGeom prst="rect">
            <a:avLst/>
          </a:prstGeom>
          <a:noFill/>
          <a:ln>
            <a:noFill/>
          </a:ln>
          <a:effectLst/>
        </p:spPr>
        <p:txBody>
          <a:bodyPr vert="horz" wrap="square" lIns="91353" tIns="45676" rIns="91353" bIns="45676" numCol="1" anchor="t" anchorCtr="0" compatLnSpc="1">
            <a:prstTxWarp prst="textNoShape">
              <a:avLst/>
            </a:prstTxWarp>
          </a:bodyPr>
          <a:lstStyle>
            <a:lvl1pPr>
              <a:defRPr sz="1200">
                <a:latin typeface="Arial" charset="0"/>
              </a:defRPr>
            </a:lvl1pPr>
          </a:lstStyle>
          <a:p>
            <a:pPr>
              <a:defRPr/>
            </a:pPr>
            <a:endParaRPr lang="en-US" altLang="ja-JP"/>
          </a:p>
        </p:txBody>
      </p:sp>
      <p:sp>
        <p:nvSpPr>
          <p:cNvPr id="5123" name="Rectangle 3"/>
          <p:cNvSpPr>
            <a:spLocks noGrp="1" noChangeArrowheads="1"/>
          </p:cNvSpPr>
          <p:nvPr>
            <p:ph type="dt" idx="1"/>
          </p:nvPr>
        </p:nvSpPr>
        <p:spPr bwMode="auto">
          <a:xfrm>
            <a:off x="3814763" y="10"/>
            <a:ext cx="2919412" cy="493713"/>
          </a:xfrm>
          <a:prstGeom prst="rect">
            <a:avLst/>
          </a:prstGeom>
          <a:noFill/>
          <a:ln>
            <a:noFill/>
          </a:ln>
          <a:effectLst/>
        </p:spPr>
        <p:txBody>
          <a:bodyPr vert="horz" wrap="square" lIns="91353" tIns="45676" rIns="91353" bIns="45676" numCol="1" anchor="t" anchorCtr="0" compatLnSpc="1">
            <a:prstTxWarp prst="textNoShape">
              <a:avLst/>
            </a:prstTxWarp>
          </a:bodyPr>
          <a:lstStyle>
            <a:lvl1pPr algn="r">
              <a:defRPr sz="1200">
                <a:latin typeface="Arial" charset="0"/>
              </a:defRPr>
            </a:lvl1pPr>
          </a:lstStyle>
          <a:p>
            <a:pPr>
              <a:defRPr/>
            </a:pPr>
            <a:endParaRPr lang="en-US" altLang="ja-JP"/>
          </a:p>
        </p:txBody>
      </p:sp>
      <p:sp>
        <p:nvSpPr>
          <p:cNvPr id="83972" name="Rectangle 4"/>
          <p:cNvSpPr>
            <a:spLocks noGrp="1" noRot="1" noChangeAspect="1" noChangeArrowheads="1" noTextEdit="1"/>
          </p:cNvSpPr>
          <p:nvPr>
            <p:ph type="sldImg" idx="2"/>
          </p:nvPr>
        </p:nvSpPr>
        <p:spPr bwMode="auto">
          <a:xfrm>
            <a:off x="693738" y="739775"/>
            <a:ext cx="5346700"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3107" y="4686300"/>
            <a:ext cx="5389563" cy="4440238"/>
          </a:xfrm>
          <a:prstGeom prst="rect">
            <a:avLst/>
          </a:prstGeom>
          <a:noFill/>
          <a:ln>
            <a:noFill/>
          </a:ln>
          <a:effectLst/>
        </p:spPr>
        <p:txBody>
          <a:bodyPr vert="horz" wrap="square" lIns="91353" tIns="45676" rIns="91353" bIns="4567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10" y="9371013"/>
            <a:ext cx="2919413" cy="493712"/>
          </a:xfrm>
          <a:prstGeom prst="rect">
            <a:avLst/>
          </a:prstGeom>
          <a:noFill/>
          <a:ln>
            <a:noFill/>
          </a:ln>
          <a:effectLst/>
        </p:spPr>
        <p:txBody>
          <a:bodyPr vert="horz" wrap="square" lIns="91353" tIns="45676" rIns="91353" bIns="45676" numCol="1" anchor="b" anchorCtr="0" compatLnSpc="1">
            <a:prstTxWarp prst="textNoShape">
              <a:avLst/>
            </a:prstTxWarp>
          </a:bodyPr>
          <a:lstStyle>
            <a:lvl1pPr>
              <a:defRPr sz="1200">
                <a:latin typeface="Arial"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14763" y="9371013"/>
            <a:ext cx="2919412" cy="493712"/>
          </a:xfrm>
          <a:prstGeom prst="rect">
            <a:avLst/>
          </a:prstGeom>
          <a:noFill/>
          <a:ln>
            <a:noFill/>
          </a:ln>
          <a:effectLst/>
        </p:spPr>
        <p:txBody>
          <a:bodyPr vert="horz" wrap="square" lIns="91353" tIns="45676" rIns="91353" bIns="45676" numCol="1" anchor="b" anchorCtr="0" compatLnSpc="1">
            <a:prstTxWarp prst="textNoShape">
              <a:avLst/>
            </a:prstTxWarp>
          </a:bodyPr>
          <a:lstStyle>
            <a:lvl1pPr algn="r">
              <a:defRPr sz="1200">
                <a:latin typeface="Arial" charset="0"/>
              </a:defRPr>
            </a:lvl1pPr>
          </a:lstStyle>
          <a:p>
            <a:pPr>
              <a:defRPr/>
            </a:pPr>
            <a:fld id="{78939604-CFDE-44C7-B008-81660BCAF5F1}" type="slidenum">
              <a:rPr lang="en-US" altLang="ja-JP"/>
              <a:pPr>
                <a:defRPr/>
              </a:pPr>
              <a:t>‹#›</a:t>
            </a:fld>
            <a:endParaRPr lang="en-US" altLang="ja-JP"/>
          </a:p>
        </p:txBody>
      </p:sp>
    </p:spTree>
    <p:extLst>
      <p:ext uri="{BB962C8B-B14F-4D97-AF65-F5344CB8AC3E}">
        <p14:creationId xmlns:p14="http://schemas.microsoft.com/office/powerpoint/2010/main" val="280241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8939604-CFDE-44C7-B008-81660BCAF5F1}" type="slidenum">
              <a:rPr lang="en-US" altLang="ja-JP" smtClean="0">
                <a:solidFill>
                  <a:prstClr val="black"/>
                </a:solidFill>
              </a:rPr>
              <a:pPr>
                <a:defRPr/>
              </a:pPr>
              <a:t>3</a:t>
            </a:fld>
            <a:endParaRPr lang="en-US" altLang="ja-JP" dirty="0">
              <a:solidFill>
                <a:prstClr val="black"/>
              </a:solidFill>
            </a:endParaRPr>
          </a:p>
        </p:txBody>
      </p:sp>
    </p:spTree>
    <p:extLst>
      <p:ext uri="{BB962C8B-B14F-4D97-AF65-F5344CB8AC3E}">
        <p14:creationId xmlns:p14="http://schemas.microsoft.com/office/powerpoint/2010/main" val="1638934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a:ln/>
        </p:spPr>
      </p:sp>
      <p:sp>
        <p:nvSpPr>
          <p:cNvPr id="2969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970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894" indent="-285728" eaLnBrk="0" hangingPunct="0">
              <a:spcBef>
                <a:spcPct val="30000"/>
              </a:spcBef>
              <a:defRPr kumimoji="1" sz="1200">
                <a:solidFill>
                  <a:schemeClr val="tx1"/>
                </a:solidFill>
                <a:latin typeface="Arial" charset="0"/>
                <a:ea typeface="ＭＳ Ｐ明朝" pitchFamily="18" charset="-128"/>
              </a:defRPr>
            </a:lvl2pPr>
            <a:lvl3pPr marL="1142913" indent="-228583" eaLnBrk="0" hangingPunct="0">
              <a:spcBef>
                <a:spcPct val="30000"/>
              </a:spcBef>
              <a:defRPr kumimoji="1" sz="1200">
                <a:solidFill>
                  <a:schemeClr val="tx1"/>
                </a:solidFill>
                <a:latin typeface="Arial" charset="0"/>
                <a:ea typeface="ＭＳ Ｐ明朝" pitchFamily="18" charset="-128"/>
              </a:defRPr>
            </a:lvl3pPr>
            <a:lvl4pPr marL="1600079" indent="-228583" eaLnBrk="0" hangingPunct="0">
              <a:spcBef>
                <a:spcPct val="30000"/>
              </a:spcBef>
              <a:defRPr kumimoji="1" sz="1200">
                <a:solidFill>
                  <a:schemeClr val="tx1"/>
                </a:solidFill>
                <a:latin typeface="Arial" charset="0"/>
                <a:ea typeface="ＭＳ Ｐ明朝" pitchFamily="18" charset="-128"/>
              </a:defRPr>
            </a:lvl4pPr>
            <a:lvl5pPr marL="2057244" indent="-228583" eaLnBrk="0" hangingPunct="0">
              <a:spcBef>
                <a:spcPct val="30000"/>
              </a:spcBef>
              <a:defRPr kumimoji="1" sz="1200">
                <a:solidFill>
                  <a:schemeClr val="tx1"/>
                </a:solidFill>
                <a:latin typeface="Arial" charset="0"/>
                <a:ea typeface="ＭＳ Ｐ明朝" pitchFamily="18" charset="-128"/>
              </a:defRPr>
            </a:lvl5pPr>
            <a:lvl6pPr marL="2514410" indent="-22858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575" indent="-22858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8740" indent="-22858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5906" indent="-22858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C8797229-1B0A-42DE-9C17-3E2B629B6050}" type="slidenum">
              <a:rPr lang="en-US" altLang="ja-JP" smtClean="0">
                <a:solidFill>
                  <a:prstClr val="black"/>
                </a:solidFill>
                <a:ea typeface="ＭＳ Ｐゴシック" charset="-128"/>
              </a:rPr>
              <a:pPr eaLnBrk="1" hangingPunct="1">
                <a:spcBef>
                  <a:spcPct val="0"/>
                </a:spcBef>
              </a:pPr>
              <a:t>4</a:t>
            </a:fld>
            <a:endParaRPr lang="en-US" altLang="ja-JP">
              <a:solidFill>
                <a:prstClr val="black"/>
              </a:solidFill>
              <a:ea typeface="ＭＳ Ｐゴシック" charset="-128"/>
            </a:endParaRPr>
          </a:p>
        </p:txBody>
      </p:sp>
    </p:spTree>
    <p:extLst>
      <p:ext uri="{BB962C8B-B14F-4D97-AF65-F5344CB8AC3E}">
        <p14:creationId xmlns:p14="http://schemas.microsoft.com/office/powerpoint/2010/main" val="3400758203"/>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8.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9.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0.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1.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2.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3.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4.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5.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7.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68.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69.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0.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1.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2.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3.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4.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5.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6.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7.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78.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79.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0.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1.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2.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3.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4.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5.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6.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7.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88.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8F67E8D-A709-4AD8-A8E7-4B881844ED5D}"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364400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A647BC-13E3-45A5-A470-6F318EC351C3}"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17147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7"/>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7"/>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3FF67A-35EC-4E6C-AC7B-E23A712B9CE9}"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602787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DED41407-1978-46CF-B85C-5BE49C20B890}"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844896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AFF989AD-AFBA-4E2C-8C65-E76B8D9DE371}"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867414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54DC59AF-0612-4CEC-8606-D44E3EAB22B2}"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pPr>
                <a:defRPr/>
              </a:pPr>
              <a:t>‹#›</a:t>
            </a:fld>
            <a:endParaRPr lang="en-US" altLang="ja-JP"/>
          </a:p>
        </p:txBody>
      </p:sp>
    </p:spTree>
    <p:extLst>
      <p:ext uri="{BB962C8B-B14F-4D97-AF65-F5344CB8AC3E}">
        <p14:creationId xmlns:p14="http://schemas.microsoft.com/office/powerpoint/2010/main" val="39372335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09267CA1-4BDD-4BB5-B0BE-0634B2948883}" type="datetime1">
              <a:rPr lang="ja-JP" altLang="en-US" smtClean="0"/>
              <a:t>2023/4/19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pPr>
                <a:defRPr/>
              </a:pPr>
              <a:t>‹#›</a:t>
            </a:fld>
            <a:endParaRPr lang="en-US" altLang="ja-JP"/>
          </a:p>
        </p:txBody>
      </p:sp>
    </p:spTree>
    <p:extLst>
      <p:ext uri="{BB962C8B-B14F-4D97-AF65-F5344CB8AC3E}">
        <p14:creationId xmlns:p14="http://schemas.microsoft.com/office/powerpoint/2010/main" val="3843464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DBD924BD-9FE4-44BD-8C6A-6F5D924191B3}" type="datetime1">
              <a:rPr lang="ja-JP" altLang="en-US" smtClean="0"/>
              <a:t>2023/4/19</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pPr>
                <a:defRPr/>
              </a:pPr>
              <a:t>‹#›</a:t>
            </a:fld>
            <a:endParaRPr lang="en-US" altLang="ja-JP"/>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049853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54CFE5CB-66CE-4A3D-8F9E-25D2D0346413}" type="datetime1">
              <a:rPr lang="ja-JP" altLang="en-US" smtClean="0"/>
              <a:t>2023/4/19</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pPr>
                <a:defRPr/>
              </a:pPr>
              <a:t>‹#›</a:t>
            </a:fld>
            <a:endParaRPr lang="en-US" altLang="ja-JP"/>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1158836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DB66DFE-09E5-45D8-9C7A-9DDE5747F2A7}" type="datetime1">
              <a:rPr lang="ja-JP" altLang="en-US" smtClean="0"/>
              <a:t>2023/4/19</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pPr>
                <a:defRPr/>
              </a:pPr>
              <a:t>‹#›</a:t>
            </a:fld>
            <a:endParaRPr lang="en-US" altLang="ja-JP"/>
          </a:p>
        </p:txBody>
      </p:sp>
    </p:spTree>
    <p:extLst>
      <p:ext uri="{BB962C8B-B14F-4D97-AF65-F5344CB8AC3E}">
        <p14:creationId xmlns:p14="http://schemas.microsoft.com/office/powerpoint/2010/main" val="1627535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3D6CE7B-D920-4467-8FBB-B3A4399252FD}" type="datetime1">
              <a:rPr lang="ja-JP" altLang="en-US" smtClean="0"/>
              <a:t>2023/4/19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pPr>
                <a:defRPr/>
              </a:pPr>
              <a:t>‹#›</a:t>
            </a:fld>
            <a:endParaRPr lang="en-US" altLang="ja-JP"/>
          </a:p>
        </p:txBody>
      </p:sp>
    </p:spTree>
    <p:extLst>
      <p:ext uri="{BB962C8B-B14F-4D97-AF65-F5344CB8AC3E}">
        <p14:creationId xmlns:p14="http://schemas.microsoft.com/office/powerpoint/2010/main" val="1239855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BAA58B-3727-40C3-8B70-F956A7397DC8}"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727172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DDF0935-6D88-4524-B030-4746B2688D83}" type="datetime1">
              <a:rPr lang="ja-JP" altLang="en-US" smtClean="0"/>
              <a:t>2023/4/19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pPr>
                <a:defRPr/>
              </a:pPr>
              <a:t>‹#›</a:t>
            </a:fld>
            <a:endParaRPr lang="en-US" altLang="ja-JP"/>
          </a:p>
        </p:txBody>
      </p:sp>
    </p:spTree>
    <p:extLst>
      <p:ext uri="{BB962C8B-B14F-4D97-AF65-F5344CB8AC3E}">
        <p14:creationId xmlns:p14="http://schemas.microsoft.com/office/powerpoint/2010/main" val="5596019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143F62FE-3DAE-431E-B13F-5DC49D7585B8}"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pPr>
                <a:defRPr/>
              </a:pPr>
              <a:t>‹#›</a:t>
            </a:fld>
            <a:endParaRPr lang="en-US" altLang="ja-JP"/>
          </a:p>
        </p:txBody>
      </p:sp>
    </p:spTree>
    <p:extLst>
      <p:ext uri="{BB962C8B-B14F-4D97-AF65-F5344CB8AC3E}">
        <p14:creationId xmlns:p14="http://schemas.microsoft.com/office/powerpoint/2010/main" val="368669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8F066EF2-EE1F-4412-A515-0439A0801AC1}" type="datetime1">
              <a:rPr lang="ja-JP" altLang="en-US" smtClean="0"/>
              <a:t>2023/4/19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pPr>
                <a:defRPr/>
              </a:pPr>
              <a:t>‹#›</a:t>
            </a:fld>
            <a:endParaRPr lang="en-US" altLang="ja-JP"/>
          </a:p>
        </p:txBody>
      </p:sp>
    </p:spTree>
    <p:extLst>
      <p:ext uri="{BB962C8B-B14F-4D97-AF65-F5344CB8AC3E}">
        <p14:creationId xmlns:p14="http://schemas.microsoft.com/office/powerpoint/2010/main" val="33608668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CE49521-2C6C-4A6F-88D6-D38C49092204}"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67181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69F3166-77AA-4FA3-B324-8DD1FCCBBD5F}"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77465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CDDC750-7621-44E6-A5EF-271D49D98060}"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1611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F815C55-D245-40B3-9E7F-B59E6D635C11}"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7907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0FCD045C-F32B-4FBC-8565-7B452B3D59A1}"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64456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AE1EFD8C-FC43-450D-A0F0-02F0435342A6}"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6773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4772F6E-22C1-4465-8E72-7D5443E178F3}"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4046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9"/>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7A74695-CCB6-4E63-ABF8-5C0C79816B7C}" type="datetime1">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5039873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E9EDB14-229A-4F76-B3FE-B120258585CE}"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35595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ABC51D5-334C-4ADD-A692-C8EC4A81087C}"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20340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6AD98EB-53F0-4171-8A80-3B1B954B76EC}"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15741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69A2F5F-06B6-45B7-ACBD-6AA47D9C095C}" type="datetime1">
              <a:rPr lang="ja-JP" altLang="en-US" smtClean="0">
                <a:solidFill>
                  <a:prstClr val="black">
                    <a:tint val="75000"/>
                  </a:prstClr>
                </a:solidFill>
              </a:rPr>
              <a:t>2023/4/19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FF9850-F054-4083-A0D0-D07D8226039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44030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2D54A4D9-08E0-43DD-AC21-2AECDD31B9A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54975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23F103B8-2A8F-4848-81BB-E892598415E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14140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2FAA74C2-0D09-467C-9016-17B642FBDFC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813105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ACBF90F0-A8D7-45FF-B590-3FB0AFE48C5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4489384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3417039D-DFED-488A-8DB1-7ABB4AD16DF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3380453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C0173429-EFC6-443F-BFF9-4B8A4DC2447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069314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5F5740-B659-480E-B397-6C30F743CF1C}" type="datetime1">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0611240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F36B215-59D4-41D0-96BC-DE9BEA272F0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64928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24A9B915-4989-4F32-9359-E507A65D9B7B}"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816745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1183EC4-966B-40F6-ACEB-7DBC5AEDBC4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825994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7BB840C-D6A3-4B18-952B-64BB0106F95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4882426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586B60E7-A729-4E74-9380-D18D184C0A0B}"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046431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52EA52C5-6AD0-46A3-98F4-539CDB022D8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833712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38FB02A8-CCF0-42AA-9711-646ED4CC22DA}"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60735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014B4492-8EF7-420B-A479-29093AC2B3D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789031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556E2BF7-F6E8-4F72-B3D3-DC97DD92C0A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66651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15829CF8-51D5-4C89-A4BA-3ACEC0AE529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69225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0998849-8626-418C-8BBC-97D31FB69815}" type="datetime1">
              <a:rPr kumimoji="1" lang="ja-JP" altLang="en-US" smtClean="0"/>
              <a:t>2023/4/19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35786394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D4173282-8C47-4090-92B9-00C6D87CB9F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7589287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270473C-EE6A-4726-A4AA-DE2E5BEB93B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45914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9B8F3A4-9F56-4EAB-A003-07FA885853C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524826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2C74559A-3EFA-4626-8481-56605B2E51F7}"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469469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0A0C6F6C-AB36-4B40-9F3A-8EAA661B7461}"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53651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50D11E32-1A76-4C62-8965-0C5A3F6A188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984754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E8EBF819-74F8-4CFD-AEE0-AE86D2FA0F84}"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10364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FC2FE7E4-E45D-4B3C-8E79-5EC41BEDC5D6}"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38465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3432A46A-9988-4CA0-B41E-C35EC99E85C9}"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591776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5B7DE700-B230-4D16-A001-161B6B74C3D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3565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7E123D-2B16-47F3-AD43-4FA3BF3F9951}" type="datetime1">
              <a:rPr kumimoji="1" lang="ja-JP" altLang="en-US" smtClean="0"/>
              <a:t>2023/4/19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414192903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2F65472A-343F-4B84-A76F-13D4EEFE183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1413260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4E6BC0A1-23A9-49D8-8EB3-4CAFB454442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89111224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0907556-B56F-4787-B53E-07FAB449B5FB}"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28023149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436BFE9B-DE3E-4B69-9BC4-235E3D57679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9104581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5D174157-CF10-4406-8402-A6AF19BA3D84}"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5282985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C966CF4-0627-4E70-BD24-303AF4968FC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63526435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9EEC4178-9D7F-4327-8BB0-639655C498A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6379473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98576D6D-0FCC-4D8C-AE73-B39DA311FC4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453524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B51F41D5-F3AA-434A-8306-DC62EAD8E80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379766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45CE011B-E153-4EA1-A29B-694EEB29C13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5198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500D8F-59B8-47DD-A27B-004B942C984B}" type="datetime1">
              <a:rPr kumimoji="1" lang="ja-JP" altLang="en-US" smtClean="0"/>
              <a:t>2023/4/19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9531423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66D4D523-75F8-43CC-A63A-19871C99782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85649830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E472426E-BF15-4D87-B523-4551A7D5E71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686535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1F211CB-F2B3-4416-88FA-23AD106A2807}"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33127065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90CECC9-6969-4536-BC68-1BE40DC2F422}"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2753099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79EFDC1-AC79-4AAC-89D2-89925C03A7E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975229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F8BDA07-B064-40F5-A773-DF2E0B25537C}"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62854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BAD6B535-2B2B-4E4D-B5AC-6F7C58B416FA}"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22591142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184DE39F-8BEA-41D7-B75D-F8C0743969B0}"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466227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CA86FC8C-7B46-4773-9B76-8EFD8A54354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299508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875BE86A-AA08-454E-9307-D1F58E7C5AB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562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9"/>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48DF8F-CEC0-4352-9A6D-99493542B1A7}" type="datetime1">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411593367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7B583D3F-BF03-4D88-BA3F-4ECB944F6411}"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2241923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A0D3C31E-9F98-4728-B382-62CF0891801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351072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CE06B491-70CF-4CE9-957A-0063C6C1D363}"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5342146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3EAD0149-E448-424F-A37E-B9D4AA58B6BA}"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72379035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6613D55-C621-40C3-9A88-64B8B9983AF8}"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75199391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84BA6C0-3A12-42AD-9AD2-BE13689A97BF}"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4091747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E232372A-B6ED-4909-962C-CF185AF7318D}"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7159211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616A7AC-AF93-4DB1-B3D5-140BACEB37DE}"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2689400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5B9C72A2-5FFD-4841-A347-0E0CD2C08E14}" type="datetime1">
              <a:rPr lang="ja-JP" altLang="en-US" smtClean="0">
                <a:solidFill>
                  <a:prstClr val="black">
                    <a:lumMod val="65000"/>
                    <a:lumOff val="35000"/>
                  </a:prstClr>
                </a:solidFill>
              </a:rPr>
              <a:t>2023/4/19</a:t>
            </a:fld>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4421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CF9434-AA4B-4596-9D80-FB0280601FE7}" type="datetime1">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129354305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theme" Target="../theme/theme2.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0.xml" />
  <Relationship Id="rId3" Type="http://schemas.openxmlformats.org/officeDocument/2006/relationships/slideLayout" Target="../slideLayouts/slideLayout25.xml" />
  <Relationship Id="rId7" Type="http://schemas.openxmlformats.org/officeDocument/2006/relationships/slideLayout" Target="../slideLayouts/slideLayout29.xml" />
  <Relationship Id="rId12" Type="http://schemas.openxmlformats.org/officeDocument/2006/relationships/theme" Target="../theme/theme3.xml" />
  <Relationship Id="rId2" Type="http://schemas.openxmlformats.org/officeDocument/2006/relationships/slideLayout" Target="../slideLayouts/slideLayout24.xml" />
  <Relationship Id="rId1" Type="http://schemas.openxmlformats.org/officeDocument/2006/relationships/slideLayout" Target="../slideLayouts/slideLayout23.xml" />
  <Relationship Id="rId6" Type="http://schemas.openxmlformats.org/officeDocument/2006/relationships/slideLayout" Target="../slideLayouts/slideLayout28.xml" />
  <Relationship Id="rId11" Type="http://schemas.openxmlformats.org/officeDocument/2006/relationships/slideLayout" Target="../slideLayouts/slideLayout33.xml" />
  <Relationship Id="rId5" Type="http://schemas.openxmlformats.org/officeDocument/2006/relationships/slideLayout" Target="../slideLayouts/slideLayout27.xml" />
  <Relationship Id="rId10" Type="http://schemas.openxmlformats.org/officeDocument/2006/relationships/slideLayout" Target="../slideLayouts/slideLayout32.xml" />
  <Relationship Id="rId4" Type="http://schemas.openxmlformats.org/officeDocument/2006/relationships/slideLayout" Target="../slideLayouts/slideLayout26.xml" />
  <Relationship Id="rId9" Type="http://schemas.openxmlformats.org/officeDocument/2006/relationships/slideLayout" Target="../slideLayouts/slideLayout31.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1.xml" />
  <Relationship Id="rId3" Type="http://schemas.openxmlformats.org/officeDocument/2006/relationships/slideLayout" Target="../slideLayouts/slideLayout36.xml" />
  <Relationship Id="rId7" Type="http://schemas.openxmlformats.org/officeDocument/2006/relationships/slideLayout" Target="../slideLayouts/slideLayout40.xml" />
  <Relationship Id="rId12" Type="http://schemas.openxmlformats.org/officeDocument/2006/relationships/theme" Target="../theme/theme4.xml" />
  <Relationship Id="rId2" Type="http://schemas.openxmlformats.org/officeDocument/2006/relationships/slideLayout" Target="../slideLayouts/slideLayout35.xml" />
  <Relationship Id="rId1" Type="http://schemas.openxmlformats.org/officeDocument/2006/relationships/slideLayout" Target="../slideLayouts/slideLayout34.xml" />
  <Relationship Id="rId6" Type="http://schemas.openxmlformats.org/officeDocument/2006/relationships/slideLayout" Target="../slideLayouts/slideLayout39.xml" />
  <Relationship Id="rId11" Type="http://schemas.openxmlformats.org/officeDocument/2006/relationships/slideLayout" Target="../slideLayouts/slideLayout44.xml" />
  <Relationship Id="rId5" Type="http://schemas.openxmlformats.org/officeDocument/2006/relationships/slideLayout" Target="../slideLayouts/slideLayout38.xml" />
  <Relationship Id="rId10" Type="http://schemas.openxmlformats.org/officeDocument/2006/relationships/slideLayout" Target="../slideLayouts/slideLayout43.xml" />
  <Relationship Id="rId4" Type="http://schemas.openxmlformats.org/officeDocument/2006/relationships/slideLayout" Target="../slideLayouts/slideLayout37.xml" />
  <Relationship Id="rId9" Type="http://schemas.openxmlformats.org/officeDocument/2006/relationships/slideLayout" Target="../slideLayouts/slideLayout42.xml" />
</Relationships>
</file>

<file path=ppt/slideMasters/_rels/slideMaster5.xml.rels>&#65279;<?xml version="1.0" encoding="utf-8" standalone="yes"?>
<Relationships xmlns="http://schemas.openxmlformats.org/package/2006/relationships">
  <Relationship Id="rId8" Type="http://schemas.openxmlformats.org/officeDocument/2006/relationships/slideLayout" Target="../slideLayouts/slideLayout52.xml" />
  <Relationship Id="rId3" Type="http://schemas.openxmlformats.org/officeDocument/2006/relationships/slideLayout" Target="../slideLayouts/slideLayout47.xml" />
  <Relationship Id="rId7" Type="http://schemas.openxmlformats.org/officeDocument/2006/relationships/slideLayout" Target="../slideLayouts/slideLayout51.xml" />
  <Relationship Id="rId12" Type="http://schemas.openxmlformats.org/officeDocument/2006/relationships/theme" Target="../theme/theme5.xml" />
  <Relationship Id="rId2" Type="http://schemas.openxmlformats.org/officeDocument/2006/relationships/slideLayout" Target="../slideLayouts/slideLayout46.xml" />
  <Relationship Id="rId1" Type="http://schemas.openxmlformats.org/officeDocument/2006/relationships/slideLayout" Target="../slideLayouts/slideLayout45.xml" />
  <Relationship Id="rId6" Type="http://schemas.openxmlformats.org/officeDocument/2006/relationships/slideLayout" Target="../slideLayouts/slideLayout50.xml" />
  <Relationship Id="rId11" Type="http://schemas.openxmlformats.org/officeDocument/2006/relationships/slideLayout" Target="../slideLayouts/slideLayout55.xml" />
  <Relationship Id="rId5" Type="http://schemas.openxmlformats.org/officeDocument/2006/relationships/slideLayout" Target="../slideLayouts/slideLayout49.xml" />
  <Relationship Id="rId10" Type="http://schemas.openxmlformats.org/officeDocument/2006/relationships/slideLayout" Target="../slideLayouts/slideLayout54.xml" />
  <Relationship Id="rId4" Type="http://schemas.openxmlformats.org/officeDocument/2006/relationships/slideLayout" Target="../slideLayouts/slideLayout48.xml" />
  <Relationship Id="rId9" Type="http://schemas.openxmlformats.org/officeDocument/2006/relationships/slideLayout" Target="../slideLayouts/slideLayout53.xml" />
</Relationships>
</file>

<file path=ppt/slideMasters/_rels/slideMaster6.xml.rels>&#65279;<?xml version="1.0" encoding="utf-8" standalone="yes"?>
<Relationships xmlns="http://schemas.openxmlformats.org/package/2006/relationships">
  <Relationship Id="rId8" Type="http://schemas.openxmlformats.org/officeDocument/2006/relationships/slideLayout" Target="../slideLayouts/slideLayout63.xml" />
  <Relationship Id="rId3" Type="http://schemas.openxmlformats.org/officeDocument/2006/relationships/slideLayout" Target="../slideLayouts/slideLayout58.xml" />
  <Relationship Id="rId7" Type="http://schemas.openxmlformats.org/officeDocument/2006/relationships/slideLayout" Target="../slideLayouts/slideLayout62.xml" />
  <Relationship Id="rId12" Type="http://schemas.openxmlformats.org/officeDocument/2006/relationships/theme" Target="../theme/theme6.xml" />
  <Relationship Id="rId2" Type="http://schemas.openxmlformats.org/officeDocument/2006/relationships/slideLayout" Target="../slideLayouts/slideLayout57.xml" />
  <Relationship Id="rId1" Type="http://schemas.openxmlformats.org/officeDocument/2006/relationships/slideLayout" Target="../slideLayouts/slideLayout56.xml" />
  <Relationship Id="rId6" Type="http://schemas.openxmlformats.org/officeDocument/2006/relationships/slideLayout" Target="../slideLayouts/slideLayout61.xml" />
  <Relationship Id="rId11" Type="http://schemas.openxmlformats.org/officeDocument/2006/relationships/slideLayout" Target="../slideLayouts/slideLayout66.xml" />
  <Relationship Id="rId5" Type="http://schemas.openxmlformats.org/officeDocument/2006/relationships/slideLayout" Target="../slideLayouts/slideLayout60.xml" />
  <Relationship Id="rId10" Type="http://schemas.openxmlformats.org/officeDocument/2006/relationships/slideLayout" Target="../slideLayouts/slideLayout65.xml" />
  <Relationship Id="rId4" Type="http://schemas.openxmlformats.org/officeDocument/2006/relationships/slideLayout" Target="../slideLayouts/slideLayout59.xml" />
  <Relationship Id="rId9" Type="http://schemas.openxmlformats.org/officeDocument/2006/relationships/slideLayout" Target="../slideLayouts/slideLayout64.xml" />
</Relationships>
</file>

<file path=ppt/slideMasters/_rels/slideMaster7.xml.rels>&#65279;<?xml version="1.0" encoding="utf-8" standalone="yes"?>
<Relationships xmlns="http://schemas.openxmlformats.org/package/2006/relationships">
  <Relationship Id="rId8" Type="http://schemas.openxmlformats.org/officeDocument/2006/relationships/slideLayout" Target="../slideLayouts/slideLayout74.xml" />
  <Relationship Id="rId3" Type="http://schemas.openxmlformats.org/officeDocument/2006/relationships/slideLayout" Target="../slideLayouts/slideLayout69.xml" />
  <Relationship Id="rId7" Type="http://schemas.openxmlformats.org/officeDocument/2006/relationships/slideLayout" Target="../slideLayouts/slideLayout73.xml" />
  <Relationship Id="rId12" Type="http://schemas.openxmlformats.org/officeDocument/2006/relationships/theme" Target="../theme/theme7.xml" />
  <Relationship Id="rId2" Type="http://schemas.openxmlformats.org/officeDocument/2006/relationships/slideLayout" Target="../slideLayouts/slideLayout68.xml" />
  <Relationship Id="rId1" Type="http://schemas.openxmlformats.org/officeDocument/2006/relationships/slideLayout" Target="../slideLayouts/slideLayout67.xml" />
  <Relationship Id="rId6" Type="http://schemas.openxmlformats.org/officeDocument/2006/relationships/slideLayout" Target="../slideLayouts/slideLayout72.xml" />
  <Relationship Id="rId11" Type="http://schemas.openxmlformats.org/officeDocument/2006/relationships/slideLayout" Target="../slideLayouts/slideLayout77.xml" />
  <Relationship Id="rId5" Type="http://schemas.openxmlformats.org/officeDocument/2006/relationships/slideLayout" Target="../slideLayouts/slideLayout71.xml" />
  <Relationship Id="rId10" Type="http://schemas.openxmlformats.org/officeDocument/2006/relationships/slideLayout" Target="../slideLayouts/slideLayout76.xml" />
  <Relationship Id="rId4" Type="http://schemas.openxmlformats.org/officeDocument/2006/relationships/slideLayout" Target="../slideLayouts/slideLayout70.xml" />
  <Relationship Id="rId9" Type="http://schemas.openxmlformats.org/officeDocument/2006/relationships/slideLayout" Target="../slideLayouts/slideLayout75.xml" />
</Relationships>
</file>

<file path=ppt/slideMasters/_rels/slideMaster8.xml.rels>&#65279;<?xml version="1.0" encoding="utf-8" standalone="yes"?>
<Relationships xmlns="http://schemas.openxmlformats.org/package/2006/relationships">
  <Relationship Id="rId8" Type="http://schemas.openxmlformats.org/officeDocument/2006/relationships/slideLayout" Target="../slideLayouts/slideLayout85.xml" />
  <Relationship Id="rId3" Type="http://schemas.openxmlformats.org/officeDocument/2006/relationships/slideLayout" Target="../slideLayouts/slideLayout80.xml" />
  <Relationship Id="rId7" Type="http://schemas.openxmlformats.org/officeDocument/2006/relationships/slideLayout" Target="../slideLayouts/slideLayout84.xml" />
  <Relationship Id="rId12" Type="http://schemas.openxmlformats.org/officeDocument/2006/relationships/theme" Target="../theme/theme8.xml" />
  <Relationship Id="rId2" Type="http://schemas.openxmlformats.org/officeDocument/2006/relationships/slideLayout" Target="../slideLayouts/slideLayout79.xml" />
  <Relationship Id="rId1" Type="http://schemas.openxmlformats.org/officeDocument/2006/relationships/slideLayout" Target="../slideLayouts/slideLayout78.xml" />
  <Relationship Id="rId6" Type="http://schemas.openxmlformats.org/officeDocument/2006/relationships/slideLayout" Target="../slideLayouts/slideLayout83.xml" />
  <Relationship Id="rId11" Type="http://schemas.openxmlformats.org/officeDocument/2006/relationships/slideLayout" Target="../slideLayouts/slideLayout88.xml" />
  <Relationship Id="rId5" Type="http://schemas.openxmlformats.org/officeDocument/2006/relationships/slideLayout" Target="../slideLayouts/slideLayout82.xml" />
  <Relationship Id="rId10" Type="http://schemas.openxmlformats.org/officeDocument/2006/relationships/slideLayout" Target="../slideLayouts/slideLayout87.xml" />
  <Relationship Id="rId4" Type="http://schemas.openxmlformats.org/officeDocument/2006/relationships/slideLayout" Target="../slideLayouts/slideLayout81.xml" />
  <Relationship Id="rId9" Type="http://schemas.openxmlformats.org/officeDocument/2006/relationships/slideLayout" Target="../slideLayouts/slideLayout86.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5B73C-9139-4195-B9C3-1D00372928CA}" type="datetime1">
              <a:rPr kumimoji="1" lang="ja-JP" altLang="en-US" smtClean="0"/>
              <a:t>2023/4/19</a:t>
            </a:fld>
            <a:endParaRPr kumimoji="1" lang="ja-JP" altLang="en-US"/>
          </a:p>
        </p:txBody>
      </p:sp>
      <p:sp>
        <p:nvSpPr>
          <p:cNvPr id="5" name="フッター プレースホルダー 4"/>
          <p:cNvSpPr>
            <a:spLocks noGrp="1"/>
          </p:cNvSpPr>
          <p:nvPr>
            <p:ph type="ftr" sz="quarter" idx="3"/>
          </p:nvPr>
        </p:nvSpPr>
        <p:spPr>
          <a:xfrm>
            <a:off x="3384550" y="635635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37405-E102-44A9-8F5A-16081BA141C3}" type="slidenum">
              <a:rPr kumimoji="1" lang="ja-JP" altLang="en-US" smtClean="0"/>
              <a:pPr/>
              <a:t>‹#›</a:t>
            </a:fld>
            <a:endParaRPr kumimoji="1" lang="ja-JP" altLang="en-US"/>
          </a:p>
        </p:txBody>
      </p:sp>
    </p:spTree>
    <p:extLst>
      <p:ext uri="{BB962C8B-B14F-4D97-AF65-F5344CB8AC3E}">
        <p14:creationId xmlns:p14="http://schemas.microsoft.com/office/powerpoint/2010/main" val="94540465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72A975AE-9D75-4D6E-9FC8-19193FC6507F}" type="datetime1">
              <a:rPr lang="ja-JP" altLang="en-US" smtClean="0"/>
              <a:t>2023/4/19</a:t>
            </a:fld>
            <a:endParaRPr lang="en-US"/>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21892058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0EAE7394-497D-4C94-B4D3-65785A3DF312}" type="datetime1">
              <a:rPr lang="ja-JP" altLang="en-US" smtClean="0">
                <a:solidFill>
                  <a:prstClr val="black">
                    <a:tint val="75000"/>
                  </a:prstClr>
                </a:solidFill>
                <a:latin typeface="Calibri"/>
                <a:ea typeface="ＭＳ Ｐゴシック"/>
              </a:rPr>
              <a:t>2023/4/19</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2FF9850-F054-4083-A0D0-D07D82260390}"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472644291"/>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D0883131-1098-4E1E-808E-69E29E5D008F}"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7427729"/>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91ABBEC9-50A3-41FD-ADB3-09AF87647AE5}"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102588"/>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1801EA6E-8F0C-4AAE-9E76-47740AF87967}"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589510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1AE38728-5CAD-49B0-86C5-BC73BAA741A8}"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7729763"/>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5BD03BFD-5309-4976-8460-6C86A14E8DF8}" type="datetime1">
              <a:rPr lang="ja-JP" altLang="en-US" smtClean="0">
                <a:solidFill>
                  <a:prstClr val="black">
                    <a:lumMod val="65000"/>
                    <a:lumOff val="35000"/>
                  </a:prstClr>
                </a:solidFill>
              </a:rPr>
              <a:t>2023/4/19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9448095"/>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24.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9.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notesSlide" Target="../notesSlides/notesSlide1.xml" />
  <Relationship Id="rId1" Type="http://schemas.openxmlformats.org/officeDocument/2006/relationships/slideLayout" Target="../slideLayouts/slideLayout29.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9.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auto">
          <a:xfrm>
            <a:off x="560512" y="2276872"/>
            <a:ext cx="8813800" cy="1800225"/>
          </a:xfrm>
          <a:prstGeom prst="bevel">
            <a:avLst>
              <a:gd name="adj" fmla="val 5028"/>
            </a:avLst>
          </a:prstGeom>
          <a:solidFill>
            <a:srgbClr val="CCFFCC"/>
          </a:solidFill>
          <a:ln w="9525">
            <a:solidFill>
              <a:schemeClr val="tx1"/>
            </a:solidFill>
            <a:miter lim="800000"/>
            <a:headEnd/>
            <a:tailEnd/>
          </a:ln>
        </p:spPr>
        <p:txBody>
          <a:bodyPr wrap="none" anchor="ctr"/>
          <a:lstStyle/>
          <a:p>
            <a:pPr algn="ctr" fontAlgn="auto">
              <a:spcBef>
                <a:spcPts val="0"/>
              </a:spcBef>
              <a:spcAft>
                <a:spcPts val="0"/>
              </a:spcAft>
            </a:pPr>
            <a:r>
              <a:rPr lang="ja-JP" altLang="en-US" sz="2800" dirty="0">
                <a:solidFill>
                  <a:prstClr val="black"/>
                </a:solidFill>
                <a:latin typeface="Calibri"/>
                <a:ea typeface="ＭＳ Ｐゴシック"/>
              </a:rPr>
              <a:t>「警告」から「エラー（返戻）」へ移行するエラーコード</a:t>
            </a:r>
            <a:endParaRPr lang="en-US" altLang="ja-JP" sz="2800" dirty="0">
              <a:solidFill>
                <a:prstClr val="black"/>
              </a:solidFill>
              <a:latin typeface="Calibri"/>
              <a:ea typeface="ＭＳ Ｐゴシック"/>
            </a:endParaRPr>
          </a:p>
          <a:p>
            <a:pPr algn="ctr" fontAlgn="auto">
              <a:spcBef>
                <a:spcPts val="0"/>
              </a:spcBef>
              <a:spcAft>
                <a:spcPts val="0"/>
              </a:spcAft>
            </a:pPr>
            <a:r>
              <a:rPr lang="ja-JP" altLang="en-US" sz="2800" dirty="0">
                <a:solidFill>
                  <a:prstClr val="black"/>
                </a:solidFill>
                <a:latin typeface="Calibri"/>
                <a:ea typeface="ＭＳ Ｐゴシック"/>
              </a:rPr>
              <a:t>一覧（令和</a:t>
            </a:r>
            <a:r>
              <a:rPr lang="en-US" altLang="ja-JP" sz="2800" dirty="0">
                <a:latin typeface="Calibri"/>
                <a:ea typeface="ＭＳ Ｐゴシック"/>
              </a:rPr>
              <a:t>5</a:t>
            </a:r>
            <a:r>
              <a:rPr lang="ja-JP" altLang="en-US" sz="2800" dirty="0">
                <a:latin typeface="+mn-ea"/>
              </a:rPr>
              <a:t>年</a:t>
            </a:r>
            <a:r>
              <a:rPr lang="en-US" altLang="ja-JP" sz="2800" dirty="0">
                <a:latin typeface="+mn-ea"/>
              </a:rPr>
              <a:t>11</a:t>
            </a:r>
            <a:r>
              <a:rPr lang="ja-JP" altLang="en-US" sz="2800" dirty="0">
                <a:solidFill>
                  <a:prstClr val="black"/>
                </a:solidFill>
                <a:latin typeface="+mn-ea"/>
              </a:rPr>
              <a:t>月審査対応</a:t>
            </a:r>
            <a:r>
              <a:rPr lang="ja-JP" altLang="en-US" sz="2800" dirty="0">
                <a:solidFill>
                  <a:prstClr val="black"/>
                </a:solidFill>
                <a:latin typeface="Calibri"/>
                <a:ea typeface="ＭＳ Ｐゴシック"/>
              </a:rPr>
              <a:t>）</a:t>
            </a:r>
            <a:endParaRPr lang="en-US" altLang="ja-JP" sz="2800" dirty="0">
              <a:solidFill>
                <a:prstClr val="black"/>
              </a:solidFill>
              <a:latin typeface="Calibri"/>
              <a:ea typeface="ＭＳ Ｐゴシック"/>
            </a:endParaRPr>
          </a:p>
        </p:txBody>
      </p:sp>
      <p:sp>
        <p:nvSpPr>
          <p:cNvPr id="6" name="Text Box 3"/>
          <p:cNvSpPr txBox="1">
            <a:spLocks noChangeArrowheads="1"/>
          </p:cNvSpPr>
          <p:nvPr/>
        </p:nvSpPr>
        <p:spPr bwMode="auto">
          <a:xfrm>
            <a:off x="1568624" y="5021263"/>
            <a:ext cx="6786563" cy="1015663"/>
          </a:xfrm>
          <a:prstGeom prst="rect">
            <a:avLst/>
          </a:prstGeom>
          <a:noFill/>
          <a:ln w="9525">
            <a:noFill/>
            <a:miter lim="800000"/>
            <a:headEnd/>
            <a:tailEnd/>
          </a:ln>
        </p:spPr>
        <p:txBody>
          <a:bodyPr>
            <a:spAutoFit/>
          </a:bodyPr>
          <a:lstStyle/>
          <a:p>
            <a:pPr algn="ctr">
              <a:spcBef>
                <a:spcPct val="50000"/>
              </a:spcBef>
            </a:pPr>
            <a:r>
              <a:rPr lang="ja-JP" altLang="en-US" sz="2400" dirty="0"/>
              <a:t>令和</a:t>
            </a:r>
            <a:r>
              <a:rPr lang="en-US" altLang="ja-JP" sz="2400" dirty="0"/>
              <a:t>5</a:t>
            </a:r>
            <a:r>
              <a:rPr lang="ja-JP" altLang="en-US" sz="2400" dirty="0"/>
              <a:t>年</a:t>
            </a:r>
            <a:r>
              <a:rPr lang="en-US" altLang="ja-JP" sz="2400" dirty="0"/>
              <a:t>4</a:t>
            </a:r>
            <a:r>
              <a:rPr lang="ja-JP" altLang="en-US" sz="2400"/>
              <a:t>月２０日</a:t>
            </a:r>
            <a:endParaRPr lang="ja-JP" altLang="en-US" sz="2400" dirty="0"/>
          </a:p>
          <a:p>
            <a:pPr algn="ctr">
              <a:spcBef>
                <a:spcPct val="50000"/>
              </a:spcBef>
            </a:pPr>
            <a:r>
              <a:rPr lang="ja-JP" altLang="en-US" sz="2400" dirty="0"/>
              <a:t>社会･援護局 障害保健福祉部 企画課</a:t>
            </a:r>
          </a:p>
        </p:txBody>
      </p:sp>
      <p:pic>
        <p:nvPicPr>
          <p:cNvPr id="7" name="Picture 4" descr="C:\Users\SFNOD\Desktop\図1.png"/>
          <p:cNvPicPr>
            <a:picLocks noChangeAspect="1" noChangeArrowheads="1"/>
          </p:cNvPicPr>
          <p:nvPr/>
        </p:nvPicPr>
        <p:blipFill>
          <a:blip r:embed="rId2" cstate="print"/>
          <a:srcRect/>
          <a:stretch>
            <a:fillRect/>
          </a:stretch>
        </p:blipFill>
        <p:spPr bwMode="auto">
          <a:xfrm>
            <a:off x="152400" y="152400"/>
            <a:ext cx="3309938" cy="990600"/>
          </a:xfrm>
          <a:prstGeom prst="rect">
            <a:avLst/>
          </a:prstGeom>
          <a:noFill/>
          <a:ln w="9525">
            <a:noFill/>
            <a:miter lim="800000"/>
            <a:headEnd/>
            <a:tailEnd/>
          </a:ln>
        </p:spPr>
      </p:pic>
      <p:sp>
        <p:nvSpPr>
          <p:cNvPr id="8" name="スライド番号プレースホルダ 4"/>
          <p:cNvSpPr txBox="1">
            <a:spLocks/>
          </p:cNvSpPr>
          <p:nvPr/>
        </p:nvSpPr>
        <p:spPr>
          <a:xfrm>
            <a:off x="7251700" y="6508751"/>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p>
        </p:txBody>
      </p:sp>
      <p:sp>
        <p:nvSpPr>
          <p:cNvPr id="9" name="テキスト ボックス 1"/>
          <p:cNvSpPr txBox="1"/>
          <p:nvPr/>
        </p:nvSpPr>
        <p:spPr>
          <a:xfrm>
            <a:off x="8220609" y="278368"/>
            <a:ext cx="1375718" cy="369332"/>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kumimoji="1" lang="ja-JP" altLang="en-US" dirty="0"/>
              <a:t>別添資料１</a:t>
            </a:r>
          </a:p>
        </p:txBody>
      </p:sp>
    </p:spTree>
    <p:extLst>
      <p:ext uri="{BB962C8B-B14F-4D97-AF65-F5344CB8AC3E}">
        <p14:creationId xmlns:p14="http://schemas.microsoft.com/office/powerpoint/2010/main" val="358404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95650" y="2730500"/>
            <a:ext cx="3314700" cy="1397000"/>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45720" tIns="27432" rIns="45720" bIns="27432"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2200" b="0" i="0" u="none" strike="noStrike" baseline="0" dirty="0">
                <a:solidFill>
                  <a:srgbClr val="000000"/>
                </a:solidFill>
                <a:latin typeface="ＭＳ Ｐゴシック"/>
                <a:ea typeface="ＭＳ Ｐゴシック"/>
              </a:rPr>
              <a:t>このページは空白です。</a:t>
            </a:r>
          </a:p>
        </p:txBody>
      </p:sp>
    </p:spTree>
    <p:extLst>
      <p:ext uri="{BB962C8B-B14F-4D97-AF65-F5344CB8AC3E}">
        <p14:creationId xmlns:p14="http://schemas.microsoft.com/office/powerpoint/2010/main" val="299284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AutoShape 2"/>
          <p:cNvSpPr>
            <a:spLocks noChangeArrowheads="1"/>
          </p:cNvSpPr>
          <p:nvPr/>
        </p:nvSpPr>
        <p:spPr bwMode="auto">
          <a:xfrm>
            <a:off x="301503" y="2541024"/>
            <a:ext cx="9433046" cy="3984320"/>
          </a:xfrm>
          <a:prstGeom prst="rect">
            <a:avLst/>
          </a:prstGeom>
          <a:no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solidFill>
                <a:prstClr val="black"/>
              </a:solidFill>
            </a:endParaRPr>
          </a:p>
        </p:txBody>
      </p:sp>
      <p:sp>
        <p:nvSpPr>
          <p:cNvPr id="20" name="AutoShape 2"/>
          <p:cNvSpPr>
            <a:spLocks noChangeArrowheads="1"/>
          </p:cNvSpPr>
          <p:nvPr/>
        </p:nvSpPr>
        <p:spPr bwMode="auto">
          <a:xfrm>
            <a:off x="272928" y="964207"/>
            <a:ext cx="9433046" cy="916351"/>
          </a:xfrm>
          <a:prstGeom prst="rect">
            <a:avLst/>
          </a:prstGeom>
          <a:no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solidFill>
                <a:prstClr val="black"/>
              </a:solidFill>
            </a:endParaRPr>
          </a:p>
        </p:txBody>
      </p:sp>
      <p:sp>
        <p:nvSpPr>
          <p:cNvPr id="157" name="角丸四角形 156"/>
          <p:cNvSpPr/>
          <p:nvPr/>
        </p:nvSpPr>
        <p:spPr>
          <a:xfrm>
            <a:off x="272479" y="625322"/>
            <a:ext cx="3600000" cy="340876"/>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（１）概要</a:t>
            </a:r>
          </a:p>
        </p:txBody>
      </p:sp>
      <p:sp>
        <p:nvSpPr>
          <p:cNvPr id="85" name="テキスト ボックス 84"/>
          <p:cNvSpPr txBox="1"/>
          <p:nvPr/>
        </p:nvSpPr>
        <p:spPr>
          <a:xfrm>
            <a:off x="272928" y="1000404"/>
            <a:ext cx="9433495" cy="784830"/>
          </a:xfrm>
          <a:prstGeom prst="rect">
            <a:avLst/>
          </a:prstGeom>
          <a:noFill/>
        </p:spPr>
        <p:txBody>
          <a:bodyPr wrap="square" rtlCol="0">
            <a:spAutoFit/>
          </a:bodyPr>
          <a:lstStyle/>
          <a:p>
            <a:pPr>
              <a:lnSpc>
                <a:spcPts val="1800"/>
              </a:lnSpc>
              <a:spcBef>
                <a:spcPts val="0"/>
              </a:spcBef>
            </a:pPr>
            <a:r>
              <a:rPr lang="ja-JP" altLang="en-US" sz="1400" dirty="0">
                <a:solidFill>
                  <a:prstClr val="black"/>
                </a:solidFill>
                <a:latin typeface="ＭＳ Ｐゴシック"/>
                <a:ea typeface="ＭＳ Ｐゴシック" pitchFamily="50" charset="-128"/>
              </a:rPr>
              <a:t>○ </a:t>
            </a:r>
            <a:r>
              <a:rPr lang="ja-JP" altLang="en-US" sz="1400" dirty="0">
                <a:latin typeface="+mn-ea"/>
              </a:rPr>
              <a:t>令和５年度の「警告」から「エラー（返戻）」への移行については、福祉・介護職員等ベースアップ等支援加算にかかるエ</a:t>
            </a:r>
            <a:endParaRPr lang="en-US" altLang="ja-JP" sz="1400" dirty="0">
              <a:latin typeface="+mn-ea"/>
            </a:endParaRPr>
          </a:p>
          <a:p>
            <a:pPr>
              <a:lnSpc>
                <a:spcPts val="1800"/>
              </a:lnSpc>
              <a:spcBef>
                <a:spcPts val="0"/>
              </a:spcBef>
            </a:pPr>
            <a:r>
              <a:rPr lang="ja-JP" altLang="en-US" sz="1400" dirty="0">
                <a:latin typeface="+mn-ea"/>
              </a:rPr>
              <a:t>　　ラーコードおよび審査機能強化にて追加する新規エラーコードを、これまでと同様に周知期間を設けたうえで、実施予定</a:t>
            </a:r>
            <a:endParaRPr lang="en-US" altLang="ja-JP" sz="1400" dirty="0">
              <a:latin typeface="+mn-ea"/>
            </a:endParaRPr>
          </a:p>
          <a:p>
            <a:pPr>
              <a:lnSpc>
                <a:spcPts val="1800"/>
              </a:lnSpc>
              <a:spcBef>
                <a:spcPts val="0"/>
              </a:spcBef>
            </a:pPr>
            <a:r>
              <a:rPr lang="ja-JP" altLang="en-US" sz="1400" dirty="0">
                <a:latin typeface="+mn-ea"/>
              </a:rPr>
              <a:t>　　である。</a:t>
            </a:r>
            <a:endParaRPr lang="ja-JP" altLang="en-US" sz="1400" dirty="0">
              <a:solidFill>
                <a:prstClr val="black"/>
              </a:solidFill>
              <a:latin typeface="ＭＳ Ｐゴシック"/>
            </a:endParaRPr>
          </a:p>
        </p:txBody>
      </p:sp>
      <p:graphicFrame>
        <p:nvGraphicFramePr>
          <p:cNvPr id="107" name="Group 135"/>
          <p:cNvGraphicFramePr>
            <a:graphicFrameLocks noGrp="1"/>
          </p:cNvGraphicFramePr>
          <p:nvPr>
            <p:extLst>
              <p:ext uri="{D42A27DB-BD31-4B8C-83A1-F6EECF244321}">
                <p14:modId xmlns:p14="http://schemas.microsoft.com/office/powerpoint/2010/main" val="198037584"/>
              </p:ext>
            </p:extLst>
          </p:nvPr>
        </p:nvGraphicFramePr>
        <p:xfrm>
          <a:off x="691169" y="3912677"/>
          <a:ext cx="8650828" cy="1140391"/>
        </p:xfrm>
        <a:graphic>
          <a:graphicData uri="http://schemas.openxmlformats.org/drawingml/2006/table">
            <a:tbl>
              <a:tblPr/>
              <a:tblGrid>
                <a:gridCol w="504056">
                  <a:extLst>
                    <a:ext uri="{9D8B030D-6E8A-4147-A177-3AD203B41FA5}">
                      <a16:colId xmlns:a16="http://schemas.microsoft.com/office/drawing/2014/main" val="20000"/>
                    </a:ext>
                  </a:extLst>
                </a:gridCol>
                <a:gridCol w="1450772">
                  <a:extLst>
                    <a:ext uri="{9D8B030D-6E8A-4147-A177-3AD203B41FA5}">
                      <a16:colId xmlns:a16="http://schemas.microsoft.com/office/drawing/2014/main" val="20001"/>
                    </a:ext>
                  </a:extLst>
                </a:gridCol>
                <a:gridCol w="1116000">
                  <a:extLst>
                    <a:ext uri="{9D8B030D-6E8A-4147-A177-3AD203B41FA5}">
                      <a16:colId xmlns:a16="http://schemas.microsoft.com/office/drawing/2014/main" val="20002"/>
                    </a:ext>
                  </a:extLst>
                </a:gridCol>
                <a:gridCol w="1116000">
                  <a:extLst>
                    <a:ext uri="{9D8B030D-6E8A-4147-A177-3AD203B41FA5}">
                      <a16:colId xmlns:a16="http://schemas.microsoft.com/office/drawing/2014/main" val="20003"/>
                    </a:ext>
                  </a:extLst>
                </a:gridCol>
                <a:gridCol w="1116000">
                  <a:extLst>
                    <a:ext uri="{9D8B030D-6E8A-4147-A177-3AD203B41FA5}">
                      <a16:colId xmlns:a16="http://schemas.microsoft.com/office/drawing/2014/main" val="20004"/>
                    </a:ext>
                  </a:extLst>
                </a:gridCol>
                <a:gridCol w="1116000">
                  <a:extLst>
                    <a:ext uri="{9D8B030D-6E8A-4147-A177-3AD203B41FA5}">
                      <a16:colId xmlns:a16="http://schemas.microsoft.com/office/drawing/2014/main" val="20005"/>
                    </a:ext>
                  </a:extLst>
                </a:gridCol>
                <a:gridCol w="1116000">
                  <a:extLst>
                    <a:ext uri="{9D8B030D-6E8A-4147-A177-3AD203B41FA5}">
                      <a16:colId xmlns:a16="http://schemas.microsoft.com/office/drawing/2014/main" val="20006"/>
                    </a:ext>
                  </a:extLst>
                </a:gridCol>
                <a:gridCol w="1116000">
                  <a:extLst>
                    <a:ext uri="{9D8B030D-6E8A-4147-A177-3AD203B41FA5}">
                      <a16:colId xmlns:a16="http://schemas.microsoft.com/office/drawing/2014/main" val="20007"/>
                    </a:ext>
                  </a:extLst>
                </a:gridCol>
              </a:tblGrid>
              <a:tr h="360040">
                <a:tc>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時期</a:t>
                      </a:r>
                      <a:endParaRPr kumimoji="1" lang="en-US" altLang="ja-JP" sz="1050" b="1" i="0" u="none" strike="noStrike" cap="none" normalizeH="0" baseline="0" dirty="0">
                        <a:ln>
                          <a:noFill/>
                        </a:ln>
                        <a:solidFill>
                          <a:schemeClr val="bg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対応内容</a:t>
                      </a:r>
                      <a:endParaRPr kumimoji="1" lang="en-US" altLang="ja-JP" sz="1050" b="1" i="0" u="none" strike="noStrike" cap="none" normalizeH="0" baseline="0" dirty="0">
                        <a:ln>
                          <a:noFill/>
                        </a:ln>
                        <a:solidFill>
                          <a:schemeClr val="bg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gridSpan="3">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上期</a:t>
                      </a:r>
                      <a:endParaRPr kumimoji="1" lang="en-US" altLang="ja-JP" sz="1050" b="1" i="0" u="none" strike="noStrike" cap="none" normalizeH="0" baseline="0" dirty="0">
                        <a:ln>
                          <a:noFill/>
                        </a:ln>
                        <a:solidFill>
                          <a:schemeClr val="bg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下期</a:t>
                      </a: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9060" marR="99060"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0"/>
                  </a:ext>
                </a:extLst>
              </a:tr>
              <a:tr h="7803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令和</a:t>
                      </a:r>
                      <a:endParaRPr kumimoji="1" lang="en-US" altLang="ja-JP" sz="9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５年度</a:t>
                      </a:r>
                      <a:endParaRPr kumimoji="1" lang="en-US" altLang="ja-JP" sz="900" b="0" i="0" u="none" strike="noStrike" cap="none" normalizeH="0" baseline="0" dirty="0">
                        <a:ln>
                          <a:noFill/>
                        </a:ln>
                        <a:solidFill>
                          <a:schemeClr val="tx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警告からエラーに移行</a:t>
                      </a:r>
                      <a:endParaRPr kumimoji="1" lang="en-US" altLang="ja-JP" sz="900" b="0" i="0" u="none" strike="noStrike" cap="none" normalizeH="0" baseline="0" dirty="0">
                        <a:ln>
                          <a:noFill/>
                        </a:ln>
                        <a:solidFill>
                          <a:schemeClr val="tx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08" name="AutoShape 75"/>
          <p:cNvSpPr>
            <a:spLocks noChangeArrowheads="1"/>
          </p:cNvSpPr>
          <p:nvPr/>
        </p:nvSpPr>
        <p:spPr bwMode="auto">
          <a:xfrm>
            <a:off x="3818235" y="4863302"/>
            <a:ext cx="3276000" cy="138881"/>
          </a:xfrm>
          <a:prstGeom prst="homePlate">
            <a:avLst>
              <a:gd name="adj" fmla="val 57482"/>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lnSpc>
                <a:spcPts val="1300"/>
              </a:lnSpc>
              <a:buFontTx/>
              <a:buNone/>
              <a:defRPr sz="1000"/>
            </a:pPr>
            <a:r>
              <a:rPr lang="ja-JP" altLang="en-US" sz="950" dirty="0">
                <a:solidFill>
                  <a:srgbClr val="000000"/>
                </a:solidFill>
                <a:latin typeface="ＭＳ Ｐゴシック"/>
                <a:ea typeface="ＭＳ Ｐゴシック"/>
              </a:rPr>
              <a:t>警告（★）</a:t>
            </a:r>
            <a:endParaRPr lang="en-US" altLang="ja-JP" sz="950" dirty="0">
              <a:solidFill>
                <a:srgbClr val="000000"/>
              </a:solidFill>
              <a:latin typeface="ＭＳ Ｐゴシック"/>
              <a:ea typeface="ＭＳ Ｐゴシック"/>
            </a:endParaRPr>
          </a:p>
        </p:txBody>
      </p:sp>
      <p:pic>
        <p:nvPicPr>
          <p:cNvPr id="109" name="図 108" descr="C:\Users\FJPC\AppData\Local\Microsoft\Windows\Temporary Internet Files\Content.IE5\EAKPU4HJ\lgi01a201309022300[1].jpg"/>
          <p:cNvPicPr>
            <a:picLocks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00872" y="4379561"/>
            <a:ext cx="246675" cy="276395"/>
          </a:xfrm>
          <a:prstGeom prst="rect">
            <a:avLst/>
          </a:prstGeom>
          <a:noFill/>
          <a:extLst>
            <a:ext uri="{909E8E84-426E-40DD-AFC4-6F175D3DCCD1}">
              <a14:hiddenFill xmlns:a14="http://schemas.microsoft.com/office/drawing/2010/main">
                <a:solidFill>
                  <a:srgbClr val="FFFFFF"/>
                </a:solidFill>
              </a14:hiddenFill>
            </a:ext>
          </a:extLst>
        </p:spPr>
      </p:pic>
      <p:pic>
        <p:nvPicPr>
          <p:cNvPr id="110" name="図 109" descr="C:\Users\FJPC\AppData\Local\Microsoft\Windows\Temporary Internet Files\Content.IE5\EAKPU4HJ\lgi01a201309022300[1].jpg"/>
          <p:cNvPicPr>
            <a:picLocks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94516" y="3696653"/>
            <a:ext cx="246675" cy="237150"/>
          </a:xfrm>
          <a:prstGeom prst="rect">
            <a:avLst/>
          </a:prstGeom>
          <a:noFill/>
          <a:extLst>
            <a:ext uri="{909E8E84-426E-40DD-AFC4-6F175D3DCCD1}">
              <a14:hiddenFill xmlns:a14="http://schemas.microsoft.com/office/drawing/2010/main">
                <a:solidFill>
                  <a:srgbClr val="FFFFFF"/>
                </a:solidFill>
              </a14:hiddenFill>
            </a:ext>
          </a:extLst>
        </p:spPr>
      </p:pic>
      <p:sp>
        <p:nvSpPr>
          <p:cNvPr id="111" name="テキスト ボックス 110"/>
          <p:cNvSpPr txBox="1"/>
          <p:nvPr/>
        </p:nvSpPr>
        <p:spPr>
          <a:xfrm>
            <a:off x="7378935" y="3696653"/>
            <a:ext cx="2141227" cy="253916"/>
          </a:xfrm>
          <a:prstGeom prst="rect">
            <a:avLst/>
          </a:prstGeom>
          <a:noFill/>
        </p:spPr>
        <p:txBody>
          <a:bodyPr wrap="square" rtlCol="0">
            <a:spAutoFit/>
          </a:bodyPr>
          <a:lstStyle/>
          <a:p>
            <a:r>
              <a:rPr lang="ja-JP" altLang="en-US" sz="1050" dirty="0">
                <a:solidFill>
                  <a:prstClr val="black"/>
                </a:solidFill>
                <a:ea typeface="ＭＳ Ｐゴシック" pitchFamily="50" charset="-128"/>
              </a:rPr>
              <a:t>：</a:t>
            </a:r>
            <a:r>
              <a:rPr lang="ja-JP" altLang="en-US" sz="1050" kern="100" dirty="0">
                <a:solidFill>
                  <a:prstClr val="black"/>
                </a:solidFill>
                <a:ea typeface="ＭＳ Ｐゴシック" pitchFamily="50" charset="-128"/>
              </a:rPr>
              <a:t>審査</a:t>
            </a:r>
            <a:r>
              <a:rPr lang="ja-JP" altLang="en-US" sz="1050" dirty="0">
                <a:solidFill>
                  <a:prstClr val="black"/>
                </a:solidFill>
                <a:ea typeface="ＭＳ Ｐゴシック" pitchFamily="50" charset="-128"/>
              </a:rPr>
              <a:t>支払等システムへのリリース　</a:t>
            </a:r>
          </a:p>
        </p:txBody>
      </p:sp>
      <p:sp>
        <p:nvSpPr>
          <p:cNvPr id="112" name="AutoShape 75"/>
          <p:cNvSpPr>
            <a:spLocks noChangeArrowheads="1"/>
          </p:cNvSpPr>
          <p:nvPr/>
        </p:nvSpPr>
        <p:spPr bwMode="auto">
          <a:xfrm>
            <a:off x="7113240" y="4858538"/>
            <a:ext cx="2196000" cy="130014"/>
          </a:xfrm>
          <a:prstGeom prst="homePlate">
            <a:avLst>
              <a:gd name="adj" fmla="val 56772"/>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lnSpc>
                <a:spcPts val="1300"/>
              </a:lnSpc>
              <a:buFontTx/>
              <a:buNone/>
              <a:defRPr sz="1000"/>
            </a:pPr>
            <a:r>
              <a:rPr lang="ja-JP" altLang="en-US" sz="950" dirty="0">
                <a:solidFill>
                  <a:srgbClr val="000000"/>
                </a:solidFill>
                <a:latin typeface="ＭＳ Ｐゴシック"/>
                <a:ea typeface="ＭＳ Ｐゴシック"/>
              </a:rPr>
              <a:t>エラー</a:t>
            </a:r>
            <a:endParaRPr lang="en-US" altLang="ja-JP" sz="950" dirty="0">
              <a:solidFill>
                <a:srgbClr val="000000"/>
              </a:solidFill>
              <a:latin typeface="ＭＳ Ｐゴシック"/>
              <a:ea typeface="ＭＳ Ｐゴシック"/>
            </a:endParaRPr>
          </a:p>
        </p:txBody>
      </p:sp>
      <p:pic>
        <p:nvPicPr>
          <p:cNvPr id="116" name="図 115" descr="C:\Users\FJPC\AppData\Local\Microsoft\Windows\Temporary Internet Files\Content.IE5\EAKPU4HJ\lgi01a201309022300[1].jpg"/>
          <p:cNvPicPr>
            <a:picLocks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48516" y="4582630"/>
            <a:ext cx="252756" cy="283208"/>
          </a:xfrm>
          <a:prstGeom prst="rect">
            <a:avLst/>
          </a:prstGeom>
          <a:noFill/>
          <a:extLst>
            <a:ext uri="{909E8E84-426E-40DD-AFC4-6F175D3DCCD1}">
              <a14:hiddenFill xmlns:a14="http://schemas.microsoft.com/office/drawing/2010/main">
                <a:solidFill>
                  <a:srgbClr val="FFFFFF"/>
                </a:solidFill>
              </a14:hiddenFill>
            </a:ext>
          </a:extLst>
        </p:spPr>
      </p:pic>
      <p:sp>
        <p:nvSpPr>
          <p:cNvPr id="119" name="AutoShape 75"/>
          <p:cNvSpPr>
            <a:spLocks noChangeArrowheads="1"/>
          </p:cNvSpPr>
          <p:nvPr/>
        </p:nvSpPr>
        <p:spPr bwMode="auto">
          <a:xfrm>
            <a:off x="3813936" y="4671706"/>
            <a:ext cx="3276000" cy="123183"/>
          </a:xfrm>
          <a:prstGeom prst="homePlate">
            <a:avLst>
              <a:gd name="adj" fmla="val 57482"/>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lnSpc>
                <a:spcPts val="1300"/>
              </a:lnSpc>
              <a:buFontTx/>
              <a:buNone/>
              <a:defRPr sz="1000"/>
            </a:pPr>
            <a:r>
              <a:rPr lang="ja-JP" altLang="en-US" sz="950" dirty="0">
                <a:solidFill>
                  <a:srgbClr val="000000"/>
                </a:solidFill>
                <a:latin typeface="ＭＳ Ｐゴシック"/>
                <a:ea typeface="ＭＳ Ｐゴシック"/>
              </a:rPr>
              <a:t>事業所への周知</a:t>
            </a:r>
            <a:endParaRPr lang="en-US" altLang="ja-JP" sz="950" dirty="0">
              <a:solidFill>
                <a:srgbClr val="000000"/>
              </a:solidFill>
              <a:latin typeface="ＭＳ Ｐゴシック"/>
              <a:ea typeface="ＭＳ Ｐゴシック"/>
            </a:endParaRPr>
          </a:p>
        </p:txBody>
      </p:sp>
      <p:sp>
        <p:nvSpPr>
          <p:cNvPr id="122" name="テキスト ボックス 121"/>
          <p:cNvSpPr txBox="1"/>
          <p:nvPr/>
        </p:nvSpPr>
        <p:spPr>
          <a:xfrm>
            <a:off x="3800872" y="4460267"/>
            <a:ext cx="864096" cy="253916"/>
          </a:xfrm>
          <a:prstGeom prst="rect">
            <a:avLst/>
          </a:prstGeom>
          <a:noFill/>
        </p:spPr>
        <p:txBody>
          <a:bodyPr wrap="square" rtlCol="0">
            <a:spAutoFit/>
          </a:bodyPr>
          <a:lstStyle/>
          <a:p>
            <a:r>
              <a:rPr lang="ja-JP" altLang="en-US" sz="1050" dirty="0">
                <a:solidFill>
                  <a:prstClr val="black"/>
                </a:solidFill>
              </a:rPr>
              <a:t>６</a:t>
            </a:r>
            <a:r>
              <a:rPr lang="ja-JP" altLang="en-US" sz="1050" dirty="0">
                <a:solidFill>
                  <a:prstClr val="black"/>
                </a:solidFill>
                <a:ea typeface="ＭＳ Ｐゴシック" pitchFamily="50" charset="-128"/>
              </a:rPr>
              <a:t>月　</a:t>
            </a:r>
          </a:p>
        </p:txBody>
      </p:sp>
      <p:sp>
        <p:nvSpPr>
          <p:cNvPr id="123" name="テキスト ボックス 122"/>
          <p:cNvSpPr txBox="1"/>
          <p:nvPr/>
        </p:nvSpPr>
        <p:spPr>
          <a:xfrm>
            <a:off x="7257256" y="4611035"/>
            <a:ext cx="997508" cy="253916"/>
          </a:xfrm>
          <a:prstGeom prst="rect">
            <a:avLst/>
          </a:prstGeom>
          <a:noFill/>
        </p:spPr>
        <p:txBody>
          <a:bodyPr wrap="square" rtlCol="0">
            <a:spAutoFit/>
          </a:bodyPr>
          <a:lstStyle/>
          <a:p>
            <a:r>
              <a:rPr lang="en-US" altLang="ja-JP" sz="1050" dirty="0"/>
              <a:t>11</a:t>
            </a:r>
            <a:r>
              <a:rPr lang="ja-JP" altLang="en-US" sz="1050" dirty="0">
                <a:solidFill>
                  <a:prstClr val="black"/>
                </a:solidFill>
                <a:ea typeface="ＭＳ Ｐゴシック" pitchFamily="50" charset="-128"/>
              </a:rPr>
              <a:t>月（予定）　</a:t>
            </a:r>
          </a:p>
        </p:txBody>
      </p:sp>
      <p:sp>
        <p:nvSpPr>
          <p:cNvPr id="34" name="角丸四角形 33"/>
          <p:cNvSpPr/>
          <p:nvPr/>
        </p:nvSpPr>
        <p:spPr>
          <a:xfrm>
            <a:off x="301056" y="2194309"/>
            <a:ext cx="3600000" cy="346715"/>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（２）対応スケジュール</a:t>
            </a:r>
          </a:p>
        </p:txBody>
      </p:sp>
      <p:sp>
        <p:nvSpPr>
          <p:cNvPr id="35" name="テキスト ボックス 34"/>
          <p:cNvSpPr txBox="1"/>
          <p:nvPr/>
        </p:nvSpPr>
        <p:spPr>
          <a:xfrm>
            <a:off x="301503" y="2564904"/>
            <a:ext cx="9433493" cy="1015663"/>
          </a:xfrm>
          <a:prstGeom prst="rect">
            <a:avLst/>
          </a:prstGeom>
          <a:noFill/>
        </p:spPr>
        <p:txBody>
          <a:bodyPr wrap="square" rtlCol="0">
            <a:spAutoFit/>
          </a:bodyPr>
          <a:lstStyle/>
          <a:p>
            <a:pPr>
              <a:lnSpc>
                <a:spcPts val="1800"/>
              </a:lnSpc>
              <a:spcBef>
                <a:spcPts val="0"/>
              </a:spcBef>
            </a:pPr>
            <a:r>
              <a:rPr lang="ja-JP" altLang="en-US" sz="1400" dirty="0">
                <a:solidFill>
                  <a:prstClr val="black"/>
                </a:solidFill>
                <a:latin typeface="ＭＳ Ｐゴシック"/>
                <a:ea typeface="ＭＳ Ｐゴシック" pitchFamily="50" charset="-128"/>
              </a:rPr>
              <a:t>○ 「警告」から「エラー</a:t>
            </a:r>
            <a:r>
              <a:rPr lang="ja-JP" altLang="en-US" sz="1400" dirty="0">
                <a:latin typeface="ＭＳ Ｐゴシック"/>
                <a:ea typeface="ＭＳ Ｐゴシック" pitchFamily="50" charset="-128"/>
              </a:rPr>
              <a:t>（返戻）</a:t>
            </a:r>
            <a:r>
              <a:rPr lang="ja-JP" altLang="en-US" sz="1400" dirty="0">
                <a:solidFill>
                  <a:prstClr val="black"/>
                </a:solidFill>
                <a:latin typeface="ＭＳ Ｐゴシック"/>
                <a:ea typeface="ＭＳ Ｐゴシック" pitchFamily="50" charset="-128"/>
              </a:rPr>
              <a:t>」への移行については、サービス提供事業所等への周知期間を確保するため、</a:t>
            </a:r>
            <a:r>
              <a:rPr lang="ja-JP" altLang="en-US" sz="1400" dirty="0">
                <a:latin typeface="ＭＳ Ｐゴシック"/>
                <a:ea typeface="ＭＳ Ｐゴシック" pitchFamily="50" charset="-128"/>
              </a:rPr>
              <a:t>令和</a:t>
            </a:r>
            <a:r>
              <a:rPr lang="ja-JP" altLang="en-US" sz="1400" dirty="0">
                <a:latin typeface="ＭＳ Ｐゴシック"/>
              </a:rPr>
              <a:t>５</a:t>
            </a:r>
            <a:r>
              <a:rPr lang="ja-JP" altLang="en-US" sz="1400" dirty="0">
                <a:latin typeface="ＭＳ Ｐゴシック"/>
                <a:ea typeface="ＭＳ Ｐゴシック" pitchFamily="50" charset="-128"/>
              </a:rPr>
              <a:t>年</a:t>
            </a:r>
            <a:r>
              <a:rPr lang="en-US" altLang="ja-JP" sz="1400" dirty="0">
                <a:latin typeface="ＭＳ Ｐゴシック"/>
                <a:ea typeface="ＭＳ Ｐゴシック" pitchFamily="50" charset="-128"/>
              </a:rPr>
              <a:t>11</a:t>
            </a:r>
            <a:r>
              <a:rPr lang="ja-JP" altLang="en-US" sz="1400" dirty="0">
                <a:latin typeface="ＭＳ Ｐゴシック"/>
                <a:ea typeface="ＭＳ Ｐゴシック" pitchFamily="50" charset="-128"/>
              </a:rPr>
              <a:t>月</a:t>
            </a:r>
            <a:endParaRPr lang="en-US" altLang="ja-JP" sz="1400" dirty="0">
              <a:latin typeface="ＭＳ Ｐゴシック"/>
              <a:ea typeface="ＭＳ Ｐゴシック" pitchFamily="50" charset="-128"/>
            </a:endParaRPr>
          </a:p>
          <a:p>
            <a:pPr>
              <a:lnSpc>
                <a:spcPts val="1800"/>
              </a:lnSpc>
              <a:spcBef>
                <a:spcPts val="0"/>
              </a:spcBef>
            </a:pPr>
            <a:r>
              <a:rPr lang="ja-JP" altLang="en-US" sz="1400" dirty="0">
                <a:solidFill>
                  <a:prstClr val="black"/>
                </a:solidFill>
                <a:latin typeface="ＭＳ Ｐゴシック"/>
                <a:ea typeface="ＭＳ Ｐゴシック" pitchFamily="50" charset="-128"/>
              </a:rPr>
              <a:t>　　審査分（</a:t>
            </a:r>
            <a:r>
              <a:rPr lang="ja-JP" altLang="en-US" sz="1400" dirty="0">
                <a:latin typeface="ＭＳ Ｐゴシック"/>
                <a:ea typeface="ＭＳ Ｐゴシック" pitchFamily="50" charset="-128"/>
              </a:rPr>
              <a:t>令和５年</a:t>
            </a:r>
            <a:r>
              <a:rPr lang="en-US" altLang="ja-JP" sz="1400" dirty="0">
                <a:latin typeface="ＭＳ Ｐゴシック"/>
                <a:ea typeface="ＭＳ Ｐゴシック" pitchFamily="50" charset="-128"/>
              </a:rPr>
              <a:t>10</a:t>
            </a:r>
            <a:r>
              <a:rPr lang="ja-JP" altLang="en-US" sz="1400" dirty="0">
                <a:latin typeface="ＭＳ Ｐゴシック"/>
                <a:ea typeface="ＭＳ Ｐゴシック" pitchFamily="50" charset="-128"/>
              </a:rPr>
              <a:t>月サービス提供分）から予定している。</a:t>
            </a:r>
            <a:endParaRPr lang="en-US" altLang="ja-JP" sz="1400" dirty="0">
              <a:latin typeface="ＭＳ Ｐゴシック"/>
              <a:ea typeface="ＭＳ Ｐゴシック" pitchFamily="50" charset="-128"/>
            </a:endParaRPr>
          </a:p>
          <a:p>
            <a:pPr>
              <a:lnSpc>
                <a:spcPts val="1800"/>
              </a:lnSpc>
              <a:spcBef>
                <a:spcPts val="0"/>
              </a:spcBef>
            </a:pPr>
            <a:r>
              <a:rPr lang="ja-JP" altLang="en-US" sz="1400" dirty="0">
                <a:solidFill>
                  <a:prstClr val="black"/>
                </a:solidFill>
                <a:latin typeface="ＭＳ Ｐゴシック"/>
              </a:rPr>
              <a:t>○ なお</a:t>
            </a:r>
            <a:r>
              <a:rPr lang="ja-JP" altLang="en-US" sz="1400" dirty="0">
                <a:solidFill>
                  <a:prstClr val="black"/>
                </a:solidFill>
                <a:latin typeface="ＭＳ Ｐゴシック"/>
                <a:ea typeface="ＭＳ Ｐゴシック" pitchFamily="50" charset="-128"/>
              </a:rPr>
              <a:t>、審査支払等システムにおいては、</a:t>
            </a:r>
            <a:r>
              <a:rPr lang="ja-JP" altLang="en-US" sz="1400" dirty="0">
                <a:latin typeface="ＭＳ Ｐゴシック"/>
                <a:ea typeface="ＭＳ Ｐゴシック" pitchFamily="50" charset="-128"/>
              </a:rPr>
              <a:t>令和５年６月審査分</a:t>
            </a:r>
            <a:r>
              <a:rPr lang="ja-JP" altLang="en-US" sz="1400" dirty="0">
                <a:solidFill>
                  <a:prstClr val="black"/>
                </a:solidFill>
                <a:latin typeface="ＭＳ Ｐゴシック"/>
                <a:ea typeface="ＭＳ Ｐゴシック" pitchFamily="50" charset="-128"/>
              </a:rPr>
              <a:t>より移行対象のエラーコードであることが分かるようエラー</a:t>
            </a:r>
            <a:endParaRPr lang="en-US" altLang="ja-JP" sz="1400" dirty="0">
              <a:solidFill>
                <a:prstClr val="black"/>
              </a:solidFill>
              <a:latin typeface="ＭＳ Ｐゴシック"/>
              <a:ea typeface="ＭＳ Ｐゴシック" pitchFamily="50" charset="-128"/>
            </a:endParaRPr>
          </a:p>
          <a:p>
            <a:pPr>
              <a:lnSpc>
                <a:spcPts val="1800"/>
              </a:lnSpc>
              <a:spcBef>
                <a:spcPts val="0"/>
              </a:spcBef>
            </a:pPr>
            <a:r>
              <a:rPr lang="ja-JP" altLang="en-US" sz="1400" dirty="0">
                <a:solidFill>
                  <a:prstClr val="black"/>
                </a:solidFill>
                <a:latin typeface="ＭＳ Ｐゴシック"/>
                <a:ea typeface="ＭＳ Ｐゴシック" pitchFamily="50" charset="-128"/>
              </a:rPr>
              <a:t>　　メッセージの文頭に★を付与する。</a:t>
            </a:r>
          </a:p>
        </p:txBody>
      </p:sp>
      <p:sp>
        <p:nvSpPr>
          <p:cNvPr id="126" name="正方形/長方形 125"/>
          <p:cNvSpPr/>
          <p:nvPr/>
        </p:nvSpPr>
        <p:spPr>
          <a:xfrm>
            <a:off x="7617296" y="5157192"/>
            <a:ext cx="1649358" cy="432048"/>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lang="ja-JP" altLang="en-US" sz="1000" dirty="0">
                <a:solidFill>
                  <a:prstClr val="black"/>
                </a:solidFill>
              </a:rPr>
              <a:t>★：警告（エラー移行対象）</a:t>
            </a:r>
            <a:endParaRPr lang="en-US" altLang="ja-JP" sz="1000" dirty="0">
              <a:solidFill>
                <a:prstClr val="black"/>
              </a:solidFill>
            </a:endParaRPr>
          </a:p>
        </p:txBody>
      </p:sp>
      <p:sp>
        <p:nvSpPr>
          <p:cNvPr id="21"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「警告」から「エラー（返戻）」</a:t>
            </a:r>
            <a:r>
              <a:rPr lang="ja-JP" altLang="en-US" sz="1600" b="1" dirty="0" err="1">
                <a:latin typeface="+mn-ea"/>
              </a:rPr>
              <a:t>への</a:t>
            </a:r>
            <a:r>
              <a:rPr lang="ja-JP" altLang="en-US" sz="1600" b="1" dirty="0">
                <a:latin typeface="+mn-ea"/>
              </a:rPr>
              <a:t>移行について</a:t>
            </a:r>
          </a:p>
        </p:txBody>
      </p:sp>
    </p:spTree>
    <p:extLst>
      <p:ext uri="{BB962C8B-B14F-4D97-AF65-F5344CB8AC3E}">
        <p14:creationId xmlns:p14="http://schemas.microsoft.com/office/powerpoint/2010/main" val="376867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AutoShape 2"/>
          <p:cNvSpPr>
            <a:spLocks noChangeArrowheads="1"/>
          </p:cNvSpPr>
          <p:nvPr/>
        </p:nvSpPr>
        <p:spPr bwMode="auto">
          <a:xfrm>
            <a:off x="249238" y="935038"/>
            <a:ext cx="9383712" cy="5580000"/>
          </a:xfrm>
          <a:prstGeom prst="rect">
            <a:avLst/>
          </a:prstGeom>
          <a:noFill/>
          <a:ln w="9525">
            <a:solidFill>
              <a:schemeClr val="tx1"/>
            </a:solidFill>
            <a:round/>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1800">
              <a:solidFill>
                <a:prstClr val="black"/>
              </a:solidFill>
              <a:latin typeface="Arial" charset="0"/>
            </a:endParaRPr>
          </a:p>
        </p:txBody>
      </p:sp>
      <p:sp>
        <p:nvSpPr>
          <p:cNvPr id="39" name="角丸四角形 38"/>
          <p:cNvSpPr/>
          <p:nvPr/>
        </p:nvSpPr>
        <p:spPr>
          <a:xfrm>
            <a:off x="248791" y="594224"/>
            <a:ext cx="6840760" cy="338137"/>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 （３）</a:t>
            </a:r>
            <a:r>
              <a:rPr lang="ja-JP" altLang="en-US" sz="1600" dirty="0">
                <a:solidFill>
                  <a:schemeClr val="tx1"/>
                </a:solidFill>
              </a:rPr>
              <a:t>令和５年度（令和５</a:t>
            </a:r>
            <a:r>
              <a:rPr lang="ja-JP" altLang="en-US" sz="1600" dirty="0">
                <a:solidFill>
                  <a:schemeClr val="tx1"/>
                </a:solidFill>
                <a:latin typeface="+mn-ea"/>
              </a:rPr>
              <a:t>年</a:t>
            </a:r>
            <a:r>
              <a:rPr lang="en-US" altLang="ja-JP" sz="1600" dirty="0">
                <a:solidFill>
                  <a:schemeClr val="tx1"/>
                </a:solidFill>
                <a:latin typeface="+mn-ea"/>
              </a:rPr>
              <a:t>11</a:t>
            </a:r>
            <a:r>
              <a:rPr lang="ja-JP" altLang="en-US" sz="1600" dirty="0">
                <a:solidFill>
                  <a:schemeClr val="tx1"/>
                </a:solidFill>
                <a:latin typeface="+mn-ea"/>
              </a:rPr>
              <a:t>月予定</a:t>
            </a:r>
            <a:r>
              <a:rPr lang="ja-JP" altLang="en-US" sz="1600" dirty="0">
                <a:solidFill>
                  <a:schemeClr val="tx1"/>
                </a:solidFill>
              </a:rPr>
              <a:t>）の移行対象</a:t>
            </a:r>
            <a:r>
              <a:rPr lang="ja-JP" altLang="en-US" sz="1600" dirty="0">
                <a:solidFill>
                  <a:prstClr val="black"/>
                </a:solidFill>
              </a:rPr>
              <a:t>エラーコード（案）一覧</a:t>
            </a:r>
          </a:p>
        </p:txBody>
      </p:sp>
      <p:graphicFrame>
        <p:nvGraphicFramePr>
          <p:cNvPr id="8" name="表 7"/>
          <p:cNvGraphicFramePr>
            <a:graphicFrameLocks noGrp="1"/>
          </p:cNvGraphicFramePr>
          <p:nvPr>
            <p:extLst>
              <p:ext uri="{D42A27DB-BD31-4B8C-83A1-F6EECF244321}">
                <p14:modId xmlns:p14="http://schemas.microsoft.com/office/powerpoint/2010/main" val="2393197183"/>
              </p:ext>
            </p:extLst>
          </p:nvPr>
        </p:nvGraphicFramePr>
        <p:xfrm>
          <a:off x="416496" y="1412776"/>
          <a:ext cx="8928992" cy="1928376"/>
        </p:xfrm>
        <a:graphic>
          <a:graphicData uri="http://schemas.openxmlformats.org/drawingml/2006/table">
            <a:tbl>
              <a:tblPr firstRow="1" bandRow="1">
                <a:tableStyleId>{5C22544A-7EE6-4342-B048-85BDC9FD1C3A}</a:tableStyleId>
              </a:tblPr>
              <a:tblGrid>
                <a:gridCol w="310315">
                  <a:extLst>
                    <a:ext uri="{9D8B030D-6E8A-4147-A177-3AD203B41FA5}">
                      <a16:colId xmlns:a16="http://schemas.microsoft.com/office/drawing/2014/main" val="20000"/>
                    </a:ext>
                  </a:extLst>
                </a:gridCol>
                <a:gridCol w="557827">
                  <a:extLst>
                    <a:ext uri="{9D8B030D-6E8A-4147-A177-3AD203B41FA5}">
                      <a16:colId xmlns:a16="http://schemas.microsoft.com/office/drawing/2014/main" val="20001"/>
                    </a:ext>
                  </a:extLst>
                </a:gridCol>
                <a:gridCol w="8060850">
                  <a:extLst>
                    <a:ext uri="{9D8B030D-6E8A-4147-A177-3AD203B41FA5}">
                      <a16:colId xmlns:a16="http://schemas.microsoft.com/office/drawing/2014/main" val="20002"/>
                    </a:ext>
                  </a:extLst>
                </a:gridCol>
              </a:tblGrid>
              <a:tr h="432084">
                <a:tc>
                  <a:txBody>
                    <a:bodyPr/>
                    <a:lstStyle/>
                    <a:p>
                      <a:pPr marL="0" algn="ctr" defTabSz="742950" rtl="0" eaLnBrk="1" latinLnBrk="0" hangingPunct="1"/>
                      <a:r>
                        <a:rPr kumimoji="1" lang="en-US" altLang="ja-JP" sz="1000" kern="1200" dirty="0"/>
                        <a:t>No</a:t>
                      </a:r>
                      <a:endParaRPr kumimoji="1" lang="ja-JP" altLang="en-US"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kern="1200" dirty="0"/>
                        <a:t>エラー</a:t>
                      </a:r>
                      <a:endParaRPr kumimoji="1" lang="en-US" altLang="ja-JP" sz="1000" kern="1200" dirty="0"/>
                    </a:p>
                    <a:p>
                      <a:pPr marL="0" algn="ctr" defTabSz="742950" rtl="0" eaLnBrk="1" latinLnBrk="0" hangingPunct="1"/>
                      <a:r>
                        <a:rPr kumimoji="1" lang="ja-JP" altLang="en-US" sz="1000" kern="1200" dirty="0"/>
                        <a:t>コード</a:t>
                      </a:r>
                      <a:endParaRPr kumimoji="1" lang="en-US" altLang="ja-JP"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b="1" kern="1200" dirty="0">
                          <a:solidFill>
                            <a:schemeClr val="lt1"/>
                          </a:solidFill>
                          <a:latin typeface="+mn-lt"/>
                          <a:ea typeface="+mn-ea"/>
                          <a:cs typeface="+mn-cs"/>
                        </a:rPr>
                        <a:t>メッセージ（</a:t>
                      </a:r>
                      <a:r>
                        <a:rPr kumimoji="1" lang="en-US" altLang="ja-JP" sz="1000" b="1" kern="1200" dirty="0">
                          <a:solidFill>
                            <a:schemeClr val="lt1"/>
                          </a:solidFill>
                          <a:latin typeface="+mn-lt"/>
                          <a:ea typeface="+mn-ea"/>
                          <a:cs typeface="+mn-cs"/>
                        </a:rPr>
                        <a:t>※</a:t>
                      </a:r>
                      <a:r>
                        <a:rPr kumimoji="1" lang="ja-JP" altLang="en-US" sz="1000" b="1" kern="1200" dirty="0">
                          <a:solidFill>
                            <a:schemeClr val="lt1"/>
                          </a:solidFill>
                          <a:latin typeface="+mn-lt"/>
                          <a:ea typeface="+mn-ea"/>
                          <a:cs typeface="+mn-cs"/>
                        </a:rPr>
                        <a:t>）</a:t>
                      </a:r>
                      <a:endParaRPr kumimoji="1" lang="en-US" altLang="ja-JP" sz="1000" b="1" kern="1200" dirty="0">
                        <a:solidFill>
                          <a:schemeClr val="lt1"/>
                        </a:solidFill>
                        <a:latin typeface="+mn-lt"/>
                        <a:ea typeface="+mn-ea"/>
                        <a:cs typeface="+mn-cs"/>
                      </a:endParaRPr>
                    </a:p>
                  </a:txBody>
                  <a:tcPr marL="74302" marR="74302" marT="37151" marB="37151" anchor="ctr"/>
                </a:tc>
                <a:extLst>
                  <a:ext uri="{0D108BD9-81ED-4DB2-BD59-A6C34878D82A}">
                    <a16:rowId xmlns:a16="http://schemas.microsoft.com/office/drawing/2014/main" val="10000"/>
                  </a:ext>
                </a:extLst>
              </a:tr>
              <a:tr h="249382">
                <a:tc>
                  <a:txBody>
                    <a:bodyPr/>
                    <a:lstStyle/>
                    <a:p>
                      <a:pPr algn="ctr" fontAlgn="ctr"/>
                      <a:r>
                        <a:rPr lang="en-US" altLang="ja-JP" sz="900" b="0" i="0" u="none" strike="noStrike" dirty="0">
                          <a:solidFill>
                            <a:srgbClr val="000000"/>
                          </a:solidFill>
                          <a:effectLst/>
                          <a:latin typeface="ＭＳ Ｐゴシック"/>
                        </a:rPr>
                        <a:t>1</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PC53</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★受付：事業所台帳の「法人等種別」が「国立施設」のため、ベースアップ等支援加算は算定できません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1"/>
                  </a:ext>
                </a:extLst>
              </a:tr>
              <a:tr h="249382">
                <a:tc>
                  <a:txBody>
                    <a:bodyPr/>
                    <a:lstStyle/>
                    <a:p>
                      <a:pPr algn="ctr" fontAlgn="ctr"/>
                      <a:r>
                        <a:rPr lang="en-US" altLang="ja-JP" sz="900" b="0" i="0" u="none" strike="noStrike" dirty="0">
                          <a:solidFill>
                            <a:srgbClr val="000000"/>
                          </a:solidFill>
                          <a:effectLst/>
                          <a:latin typeface="ＭＳ Ｐゴシック"/>
                        </a:rPr>
                        <a:t>2</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PC54</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★受付：事業所台帳の「福祉・介護職員等ベースアップ等支援加算の有無」が「</a:t>
                      </a:r>
                      <a:r>
                        <a:rPr lang="ja-JP" altLang="en-US" sz="900" b="0" i="0" u="none" strike="noStrike" dirty="0" err="1">
                          <a:solidFill>
                            <a:schemeClr val="tx1"/>
                          </a:solidFill>
                          <a:effectLst/>
                          <a:latin typeface="ＭＳ Ｐゴシック" panose="020B0600070205080204" pitchFamily="50" charset="-128"/>
                          <a:ea typeface="+mn-ea"/>
                        </a:rPr>
                        <a:t>無し</a:t>
                      </a:r>
                      <a:r>
                        <a:rPr lang="ja-JP" altLang="en-US" sz="900" b="0" i="0" u="none" strike="noStrike" dirty="0">
                          <a:solidFill>
                            <a:schemeClr val="tx1"/>
                          </a:solidFill>
                          <a:effectLst/>
                          <a:latin typeface="ＭＳ Ｐゴシック" panose="020B0600070205080204" pitchFamily="50" charset="-128"/>
                          <a:ea typeface="+mn-ea"/>
                        </a:rPr>
                        <a:t>」のため、ベースアップ等支援加算は算定できません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2"/>
                  </a:ext>
                </a:extLst>
              </a:tr>
              <a:tr h="249382">
                <a:tc>
                  <a:txBody>
                    <a:bodyPr/>
                    <a:lstStyle/>
                    <a:p>
                      <a:pPr algn="ctr" fontAlgn="ctr"/>
                      <a:r>
                        <a:rPr lang="en-US" altLang="ja-JP" sz="900" b="0" i="0" u="none" strike="noStrike">
                          <a:solidFill>
                            <a:srgbClr val="000000"/>
                          </a:solidFill>
                          <a:effectLst/>
                          <a:latin typeface="ＭＳ Ｐゴシック"/>
                        </a:rPr>
                        <a:t>3</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PC55</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★受付：事業所台帳の「福祉・介護職員処遇改善加算キャリアパス区分」が「</a:t>
                      </a:r>
                      <a:r>
                        <a:rPr lang="en-US" altLang="ja-JP" sz="900" b="0" i="0" u="none" strike="noStrike" dirty="0">
                          <a:solidFill>
                            <a:schemeClr val="tx1"/>
                          </a:solidFill>
                          <a:effectLst/>
                          <a:latin typeface="ＭＳ Ｐゴシック" panose="020B0600070205080204" pitchFamily="50" charset="-128"/>
                          <a:ea typeface="+mn-ea"/>
                        </a:rPr>
                        <a:t>Ⅰ</a:t>
                      </a:r>
                      <a:r>
                        <a:rPr lang="ja-JP" altLang="en-US" sz="900" b="0" i="0" u="none" strike="noStrike" dirty="0">
                          <a:solidFill>
                            <a:schemeClr val="tx1"/>
                          </a:solidFill>
                          <a:effectLst/>
                          <a:latin typeface="ＭＳ Ｐゴシック" panose="020B0600070205080204" pitchFamily="50" charset="-128"/>
                          <a:ea typeface="+mn-ea"/>
                        </a:rPr>
                        <a:t>」～「</a:t>
                      </a:r>
                      <a:r>
                        <a:rPr lang="en-US" altLang="ja-JP" sz="900" b="0" i="0" u="none" strike="noStrike" dirty="0">
                          <a:solidFill>
                            <a:schemeClr val="tx1"/>
                          </a:solidFill>
                          <a:effectLst/>
                          <a:latin typeface="ＭＳ Ｐゴシック" panose="020B0600070205080204" pitchFamily="50" charset="-128"/>
                          <a:ea typeface="+mn-ea"/>
                        </a:rPr>
                        <a:t>Ⅲ</a:t>
                      </a:r>
                      <a:r>
                        <a:rPr lang="ja-JP" altLang="en-US" sz="900" b="0" i="0" u="none" strike="noStrike" dirty="0">
                          <a:solidFill>
                            <a:schemeClr val="tx1"/>
                          </a:solidFill>
                          <a:effectLst/>
                          <a:latin typeface="ＭＳ Ｐゴシック" panose="020B0600070205080204" pitchFamily="50" charset="-128"/>
                          <a:ea typeface="+mn-ea"/>
                        </a:rPr>
                        <a:t>」以外のためベースアップ等支援加算は算定できません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3"/>
                  </a:ext>
                </a:extLst>
              </a:tr>
              <a:tr h="249382">
                <a:tc>
                  <a:txBody>
                    <a:bodyPr/>
                    <a:lstStyle/>
                    <a:p>
                      <a:pPr algn="ctr" fontAlgn="ctr"/>
                      <a:r>
                        <a:rPr lang="en-US" altLang="ja-JP" sz="900" b="0" i="0" u="none" strike="noStrike">
                          <a:solidFill>
                            <a:srgbClr val="000000"/>
                          </a:solidFill>
                          <a:effectLst/>
                          <a:latin typeface="ＭＳ Ｐゴシック"/>
                        </a:rPr>
                        <a:t>4</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PK44</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★受付：障害児施設台帳の「法人等種別」が「国立施設」のため、ベースアップ等支援加算は算定できません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4"/>
                  </a:ext>
                </a:extLst>
              </a:tr>
              <a:tr h="249382">
                <a:tc>
                  <a:txBody>
                    <a:bodyPr/>
                    <a:lstStyle/>
                    <a:p>
                      <a:pPr algn="ctr" fontAlgn="ctr"/>
                      <a:r>
                        <a:rPr lang="en-US" altLang="ja-JP" sz="900" b="0" i="0" u="none" strike="noStrike">
                          <a:solidFill>
                            <a:srgbClr val="000000"/>
                          </a:solidFill>
                          <a:effectLst/>
                          <a:latin typeface="ＭＳ Ｐゴシック"/>
                        </a:rPr>
                        <a:t>5</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PK45</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★受付：障害児施設台帳の「福祉・介護職員等ベースアップ等支援加算の有無」が「</a:t>
                      </a:r>
                      <a:r>
                        <a:rPr lang="ja-JP" altLang="en-US" sz="900" b="0" i="0" u="none" strike="noStrike" dirty="0" err="1">
                          <a:solidFill>
                            <a:schemeClr val="tx1"/>
                          </a:solidFill>
                          <a:effectLst/>
                          <a:latin typeface="ＭＳ Ｐゴシック" panose="020B0600070205080204" pitchFamily="50" charset="-128"/>
                          <a:ea typeface="+mn-ea"/>
                        </a:rPr>
                        <a:t>無し</a:t>
                      </a:r>
                      <a:r>
                        <a:rPr lang="ja-JP" altLang="en-US" sz="900" b="0" i="0" u="none" strike="noStrike" dirty="0">
                          <a:solidFill>
                            <a:schemeClr val="tx1"/>
                          </a:solidFill>
                          <a:effectLst/>
                          <a:latin typeface="ＭＳ Ｐゴシック" panose="020B0600070205080204" pitchFamily="50" charset="-128"/>
                          <a:ea typeface="+mn-ea"/>
                        </a:rPr>
                        <a:t>」のため、ベースアップ等支援加算は算定できません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5"/>
                  </a:ext>
                </a:extLst>
              </a:tr>
              <a:tr h="249382">
                <a:tc>
                  <a:txBody>
                    <a:bodyPr/>
                    <a:lstStyle/>
                    <a:p>
                      <a:pPr algn="ctr" fontAlgn="ctr"/>
                      <a:r>
                        <a:rPr lang="en-US" altLang="ja-JP" sz="900" b="0" i="0" u="none" strike="noStrike">
                          <a:solidFill>
                            <a:srgbClr val="000000"/>
                          </a:solidFill>
                          <a:effectLst/>
                          <a:latin typeface="ＭＳ Ｐゴシック"/>
                        </a:rPr>
                        <a:t>6</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PK46</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★受付：障害児施設台帳の「福祉・介護職員処遇改善加算キャリアパス区分」が「</a:t>
                      </a:r>
                      <a:r>
                        <a:rPr lang="en-US" altLang="ja-JP" sz="900" b="0" i="0" u="none" strike="noStrike" dirty="0">
                          <a:solidFill>
                            <a:schemeClr val="tx1"/>
                          </a:solidFill>
                          <a:effectLst/>
                          <a:latin typeface="ＭＳ Ｐゴシック" panose="020B0600070205080204" pitchFamily="50" charset="-128"/>
                          <a:ea typeface="+mn-ea"/>
                        </a:rPr>
                        <a:t>Ⅰ</a:t>
                      </a:r>
                      <a:r>
                        <a:rPr lang="ja-JP" altLang="en-US" sz="900" b="0" i="0" u="none" strike="noStrike" dirty="0">
                          <a:solidFill>
                            <a:schemeClr val="tx1"/>
                          </a:solidFill>
                          <a:effectLst/>
                          <a:latin typeface="ＭＳ Ｐゴシック" panose="020B0600070205080204" pitchFamily="50" charset="-128"/>
                          <a:ea typeface="+mn-ea"/>
                        </a:rPr>
                        <a:t>」～「</a:t>
                      </a:r>
                      <a:r>
                        <a:rPr lang="en-US" altLang="ja-JP" sz="900" b="0" i="0" u="none" strike="noStrike" dirty="0">
                          <a:solidFill>
                            <a:schemeClr val="tx1"/>
                          </a:solidFill>
                          <a:effectLst/>
                          <a:latin typeface="ＭＳ Ｐゴシック" panose="020B0600070205080204" pitchFamily="50" charset="-128"/>
                          <a:ea typeface="+mn-ea"/>
                        </a:rPr>
                        <a:t>Ⅲ</a:t>
                      </a:r>
                      <a:r>
                        <a:rPr lang="ja-JP" altLang="en-US" sz="900" b="0" i="0" u="none" strike="noStrike" dirty="0">
                          <a:solidFill>
                            <a:schemeClr val="tx1"/>
                          </a:solidFill>
                          <a:effectLst/>
                          <a:latin typeface="ＭＳ Ｐゴシック" panose="020B0600070205080204" pitchFamily="50" charset="-128"/>
                          <a:ea typeface="+mn-ea"/>
                        </a:rPr>
                        <a:t>」以外のためベースアップ等支援加算は算定できません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6"/>
                  </a:ext>
                </a:extLst>
              </a:tr>
            </a:tbl>
          </a:graphicData>
        </a:graphic>
      </p:graphicFrame>
      <p:sp>
        <p:nvSpPr>
          <p:cNvPr id="9"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「警告」から「エラー（返戻）」</a:t>
            </a:r>
            <a:r>
              <a:rPr lang="ja-JP" altLang="en-US" sz="1600" b="1" dirty="0" err="1">
                <a:latin typeface="+mn-ea"/>
              </a:rPr>
              <a:t>への</a:t>
            </a:r>
            <a:r>
              <a:rPr lang="ja-JP" altLang="en-US" sz="1600" b="1" dirty="0">
                <a:latin typeface="+mn-ea"/>
              </a:rPr>
              <a:t>移行について</a:t>
            </a:r>
          </a:p>
        </p:txBody>
      </p:sp>
      <p:sp>
        <p:nvSpPr>
          <p:cNvPr id="7" name="テキスト ボックス 39"/>
          <p:cNvSpPr txBox="1">
            <a:spLocks noChangeArrowheads="1"/>
          </p:cNvSpPr>
          <p:nvPr/>
        </p:nvSpPr>
        <p:spPr bwMode="auto">
          <a:xfrm>
            <a:off x="200025" y="1052736"/>
            <a:ext cx="94329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355600" indent="-355600">
              <a:buFontTx/>
              <a:buNone/>
            </a:pPr>
            <a:r>
              <a:rPr lang="ja-JP" altLang="en-US" sz="1400" dirty="0">
                <a:latin typeface="+mj-ea"/>
                <a:ea typeface="+mj-ea"/>
              </a:rPr>
              <a:t>　○</a:t>
            </a:r>
            <a:r>
              <a:rPr lang="en-US" altLang="ja-JP" sz="1400" dirty="0">
                <a:latin typeface="+mj-ea"/>
                <a:ea typeface="+mj-ea"/>
              </a:rPr>
              <a:t> </a:t>
            </a:r>
            <a:r>
              <a:rPr lang="ja-JP" altLang="en-US" sz="1400" dirty="0">
                <a:latin typeface="+mj-ea"/>
                <a:ea typeface="+mj-ea"/>
              </a:rPr>
              <a:t>福祉・介護職員等ベースアップ等支援加算にかかるエラーコード（案）は、以下のとおり。</a:t>
            </a:r>
            <a:endParaRPr lang="en-US" altLang="ja-JP" sz="1400" dirty="0">
              <a:latin typeface="+mj-ea"/>
              <a:ea typeface="+mj-ea"/>
            </a:endParaRPr>
          </a:p>
        </p:txBody>
      </p:sp>
      <p:graphicFrame>
        <p:nvGraphicFramePr>
          <p:cNvPr id="10" name="表 9"/>
          <p:cNvGraphicFramePr>
            <a:graphicFrameLocks noGrp="1"/>
          </p:cNvGraphicFramePr>
          <p:nvPr>
            <p:extLst>
              <p:ext uri="{D42A27DB-BD31-4B8C-83A1-F6EECF244321}">
                <p14:modId xmlns:p14="http://schemas.microsoft.com/office/powerpoint/2010/main" val="3825182211"/>
              </p:ext>
            </p:extLst>
          </p:nvPr>
        </p:nvGraphicFramePr>
        <p:xfrm>
          <a:off x="416496" y="4581128"/>
          <a:ext cx="8928992" cy="930848"/>
        </p:xfrm>
        <a:graphic>
          <a:graphicData uri="http://schemas.openxmlformats.org/drawingml/2006/table">
            <a:tbl>
              <a:tblPr firstRow="1" bandRow="1">
                <a:tableStyleId>{5C22544A-7EE6-4342-B048-85BDC9FD1C3A}</a:tableStyleId>
              </a:tblPr>
              <a:tblGrid>
                <a:gridCol w="310315">
                  <a:extLst>
                    <a:ext uri="{9D8B030D-6E8A-4147-A177-3AD203B41FA5}">
                      <a16:colId xmlns:a16="http://schemas.microsoft.com/office/drawing/2014/main" val="20000"/>
                    </a:ext>
                  </a:extLst>
                </a:gridCol>
                <a:gridCol w="557827">
                  <a:extLst>
                    <a:ext uri="{9D8B030D-6E8A-4147-A177-3AD203B41FA5}">
                      <a16:colId xmlns:a16="http://schemas.microsoft.com/office/drawing/2014/main" val="20001"/>
                    </a:ext>
                  </a:extLst>
                </a:gridCol>
                <a:gridCol w="8060850">
                  <a:extLst>
                    <a:ext uri="{9D8B030D-6E8A-4147-A177-3AD203B41FA5}">
                      <a16:colId xmlns:a16="http://schemas.microsoft.com/office/drawing/2014/main" val="20002"/>
                    </a:ext>
                  </a:extLst>
                </a:gridCol>
              </a:tblGrid>
              <a:tr h="432084">
                <a:tc>
                  <a:txBody>
                    <a:bodyPr/>
                    <a:lstStyle/>
                    <a:p>
                      <a:pPr marL="0" algn="ctr" defTabSz="742950" rtl="0" eaLnBrk="1" latinLnBrk="0" hangingPunct="1"/>
                      <a:r>
                        <a:rPr kumimoji="1" lang="en-US" altLang="ja-JP" sz="1000" kern="1200" dirty="0"/>
                        <a:t>No</a:t>
                      </a:r>
                      <a:endParaRPr kumimoji="1" lang="ja-JP" altLang="en-US"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kern="1200" dirty="0"/>
                        <a:t>エラー</a:t>
                      </a:r>
                      <a:endParaRPr kumimoji="1" lang="en-US" altLang="ja-JP" sz="1000" kern="1200" dirty="0"/>
                    </a:p>
                    <a:p>
                      <a:pPr marL="0" algn="ctr" defTabSz="742950" rtl="0" eaLnBrk="1" latinLnBrk="0" hangingPunct="1"/>
                      <a:r>
                        <a:rPr kumimoji="1" lang="ja-JP" altLang="en-US" sz="1000" kern="1200" dirty="0"/>
                        <a:t>コード</a:t>
                      </a:r>
                      <a:endParaRPr kumimoji="1" lang="en-US" altLang="ja-JP" sz="1000" b="1" kern="1200" dirty="0">
                        <a:solidFill>
                          <a:schemeClr val="lt1"/>
                        </a:solidFill>
                        <a:latin typeface="+mn-lt"/>
                        <a:ea typeface="+mn-ea"/>
                        <a:cs typeface="+mn-cs"/>
                      </a:endParaRPr>
                    </a:p>
                  </a:txBody>
                  <a:tcPr marL="74302" marR="74302" marT="37151" marB="37151" anchor="ctr"/>
                </a:tc>
                <a:tc>
                  <a:txBody>
                    <a:bodyPr/>
                    <a:lstStyle/>
                    <a:p>
                      <a:pPr marL="0" algn="ctr" defTabSz="742950" rtl="0" eaLnBrk="1" latinLnBrk="0" hangingPunct="1"/>
                      <a:r>
                        <a:rPr kumimoji="1" lang="ja-JP" altLang="en-US" sz="1000" b="1" kern="1200" dirty="0">
                          <a:solidFill>
                            <a:schemeClr val="lt1"/>
                          </a:solidFill>
                          <a:latin typeface="+mn-lt"/>
                          <a:ea typeface="+mn-ea"/>
                          <a:cs typeface="+mn-cs"/>
                        </a:rPr>
                        <a:t>メッセージ（</a:t>
                      </a:r>
                      <a:r>
                        <a:rPr kumimoji="1" lang="en-US" altLang="ja-JP" sz="1000" b="1" kern="1200" dirty="0">
                          <a:solidFill>
                            <a:schemeClr val="lt1"/>
                          </a:solidFill>
                          <a:latin typeface="+mn-lt"/>
                          <a:ea typeface="+mn-ea"/>
                          <a:cs typeface="+mn-cs"/>
                        </a:rPr>
                        <a:t>※</a:t>
                      </a:r>
                      <a:r>
                        <a:rPr kumimoji="1" lang="ja-JP" altLang="en-US" sz="1000" b="1" kern="1200" dirty="0">
                          <a:solidFill>
                            <a:schemeClr val="lt1"/>
                          </a:solidFill>
                          <a:latin typeface="+mn-lt"/>
                          <a:ea typeface="+mn-ea"/>
                          <a:cs typeface="+mn-cs"/>
                        </a:rPr>
                        <a:t>）</a:t>
                      </a:r>
                      <a:endParaRPr kumimoji="1" lang="en-US" altLang="ja-JP" sz="1000" b="1" kern="1200" dirty="0">
                        <a:solidFill>
                          <a:schemeClr val="lt1"/>
                        </a:solidFill>
                        <a:latin typeface="+mn-lt"/>
                        <a:ea typeface="+mn-ea"/>
                        <a:cs typeface="+mn-cs"/>
                      </a:endParaRPr>
                    </a:p>
                  </a:txBody>
                  <a:tcPr marL="74302" marR="74302" marT="37151" marB="37151" anchor="ctr"/>
                </a:tc>
                <a:extLst>
                  <a:ext uri="{0D108BD9-81ED-4DB2-BD59-A6C34878D82A}">
                    <a16:rowId xmlns:a16="http://schemas.microsoft.com/office/drawing/2014/main" val="10000"/>
                  </a:ext>
                </a:extLst>
              </a:tr>
              <a:tr h="249382">
                <a:tc>
                  <a:txBody>
                    <a:bodyPr/>
                    <a:lstStyle/>
                    <a:p>
                      <a:pPr algn="ctr" fontAlgn="ctr"/>
                      <a:r>
                        <a:rPr lang="en-US" altLang="ja-JP" sz="900" b="0" i="0" u="none" strike="noStrike" dirty="0">
                          <a:solidFill>
                            <a:srgbClr val="000000"/>
                          </a:solidFill>
                          <a:effectLst/>
                          <a:latin typeface="ＭＳ Ｐゴシック"/>
                        </a:rPr>
                        <a:t>1</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EF82</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★受付：１つの請求明細書内において、利用者負担上限額管理加算が複数のサービスで算定されています</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1"/>
                  </a:ext>
                </a:extLst>
              </a:tr>
              <a:tr h="249382">
                <a:tc>
                  <a:txBody>
                    <a:bodyPr/>
                    <a:lstStyle/>
                    <a:p>
                      <a:pPr algn="ctr" fontAlgn="ctr"/>
                      <a:r>
                        <a:rPr lang="en-US" altLang="ja-JP" sz="900" b="0" i="0" u="none" strike="noStrike" dirty="0">
                          <a:solidFill>
                            <a:srgbClr val="000000"/>
                          </a:solidFill>
                          <a:effectLst/>
                          <a:latin typeface="ＭＳ Ｐゴシック"/>
                        </a:rPr>
                        <a:t>2</a:t>
                      </a:r>
                    </a:p>
                  </a:txBody>
                  <a:tcPr marL="9525" marR="9525" marT="9525" marB="0" anchor="ct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PR61</a:t>
                      </a:r>
                    </a:p>
                  </a:txBody>
                  <a:tcPr marL="9525" marR="9525" marT="9525" marB="0" anchor="ct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★支給量：上限額管理事業所から利用者負担上限額管理加算が算定されていますが、上限額管理結果票に関係事業所の記載がありません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2"/>
                  </a:ext>
                </a:extLst>
              </a:tr>
            </a:tbl>
          </a:graphicData>
        </a:graphic>
      </p:graphicFrame>
      <p:sp>
        <p:nvSpPr>
          <p:cNvPr id="11" name="テキスト ボックス 39"/>
          <p:cNvSpPr txBox="1">
            <a:spLocks noChangeArrowheads="1"/>
          </p:cNvSpPr>
          <p:nvPr/>
        </p:nvSpPr>
        <p:spPr bwMode="auto">
          <a:xfrm>
            <a:off x="200472" y="4005064"/>
            <a:ext cx="9432925"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355600" indent="-355600">
              <a:buFontTx/>
              <a:buNone/>
            </a:pPr>
            <a:r>
              <a:rPr lang="ja-JP" altLang="en-US" sz="1400" dirty="0">
                <a:latin typeface="+mj-ea"/>
                <a:ea typeface="+mj-ea"/>
              </a:rPr>
              <a:t>　○</a:t>
            </a:r>
            <a:r>
              <a:rPr lang="en-US" altLang="ja-JP" sz="1400" dirty="0">
                <a:latin typeface="+mj-ea"/>
                <a:ea typeface="+mj-ea"/>
              </a:rPr>
              <a:t> </a:t>
            </a:r>
            <a:r>
              <a:rPr lang="ja-JP" altLang="en-US" sz="1400" dirty="0">
                <a:latin typeface="+mj-ea"/>
                <a:ea typeface="+mj-ea"/>
              </a:rPr>
              <a:t>審査機能強化対応により、新たに追加予定のエラーコードのうち、移行対象エラーコード（案）は、以下のとおり。</a:t>
            </a:r>
            <a:endParaRPr lang="en-US" altLang="ja-JP" sz="1400" dirty="0">
              <a:latin typeface="+mj-ea"/>
              <a:ea typeface="+mj-ea"/>
            </a:endParaRPr>
          </a:p>
          <a:p>
            <a:pPr>
              <a:buFontTx/>
              <a:buNone/>
              <a:defRPr/>
            </a:pPr>
            <a:r>
              <a:rPr lang="ja-JP" altLang="en-US" sz="1400" dirty="0">
                <a:latin typeface="+mj-ea"/>
                <a:ea typeface="+mj-ea"/>
              </a:rPr>
              <a:t>　　　なお、</a:t>
            </a:r>
            <a:r>
              <a:rPr lang="ja-JP" altLang="en-US" sz="1400" dirty="0">
                <a:latin typeface="+mj-ea"/>
              </a:rPr>
              <a:t>審査機能強化対応により、新たに追加予定のエラーコード</a:t>
            </a:r>
            <a:r>
              <a:rPr lang="ja-JP" altLang="en-US" sz="1400" dirty="0">
                <a:solidFill>
                  <a:prstClr val="black"/>
                </a:solidFill>
                <a:latin typeface="ＭＳ Ｐゴシック"/>
                <a:ea typeface="ＭＳ Ｐゴシック"/>
              </a:rPr>
              <a:t>については、別添資料２を参照。</a:t>
            </a:r>
            <a:endParaRPr lang="en-US" altLang="ja-JP" sz="1400" dirty="0">
              <a:latin typeface="+mj-ea"/>
              <a:ea typeface="+mj-ea"/>
            </a:endParaRPr>
          </a:p>
        </p:txBody>
      </p:sp>
      <p:sp>
        <p:nvSpPr>
          <p:cNvPr id="12" name="テキスト ボックス 11"/>
          <p:cNvSpPr txBox="1">
            <a:spLocks noChangeArrowheads="1"/>
          </p:cNvSpPr>
          <p:nvPr/>
        </p:nvSpPr>
        <p:spPr bwMode="auto">
          <a:xfrm>
            <a:off x="262541" y="5517232"/>
            <a:ext cx="9360470"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hangingPunct="1">
              <a:lnSpc>
                <a:spcPts val="1500"/>
              </a:lnSpc>
              <a:buNone/>
            </a:pPr>
            <a:r>
              <a:rPr lang="ja-JP" altLang="en-US"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　エラーへ移行したタイミングで文頭の「★」を除いたメッセージとなる。</a:t>
            </a:r>
            <a:endParaRPr lang="en-US" altLang="ja-JP" sz="1100" dirty="0">
              <a:latin typeface="ＭＳ Ｐゴシック" panose="020B0600070205080204" pitchFamily="50" charset="-128"/>
              <a:ea typeface="ＭＳ Ｐゴシック" panose="020B0600070205080204" pitchFamily="50" charset="-128"/>
            </a:endParaRPr>
          </a:p>
        </p:txBody>
      </p:sp>
      <p:sp>
        <p:nvSpPr>
          <p:cNvPr id="13" name="テキスト ボックス 12"/>
          <p:cNvSpPr txBox="1">
            <a:spLocks noChangeArrowheads="1"/>
          </p:cNvSpPr>
          <p:nvPr/>
        </p:nvSpPr>
        <p:spPr bwMode="auto">
          <a:xfrm>
            <a:off x="262541" y="3356992"/>
            <a:ext cx="9360470"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hangingPunct="1">
              <a:lnSpc>
                <a:spcPts val="1500"/>
              </a:lnSpc>
              <a:buNone/>
            </a:pPr>
            <a:r>
              <a:rPr lang="ja-JP" altLang="en-US"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　エラーへ移行したタイミングで文頭の「★」を除いたメッセージとなる。</a:t>
            </a:r>
            <a:endParaRPr lang="en-US" altLang="ja-JP" sz="11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92900262"/>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lnDef>
      <a:spPr>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a:spPr>
      <a:bodyPr/>
      <a:lstStyle/>
    </a:lnDef>
  </a:objectDefaults>
  <a:extraClrSchemeLst/>
</a:theme>
</file>

<file path=ppt/theme/theme5.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lnDef>
      <a:spPr>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a:spPr>
      <a:bodyPr/>
      <a:lstStyle/>
    </a:lnDef>
  </a:objectDefaults>
  <a:extraClrSchemeLst/>
</a:theme>
</file>

<file path=ppt/theme/theme6.xml><?xml version="1.0" encoding="utf-8"?>
<a:theme xmlns:a="http://schemas.openxmlformats.org/drawingml/2006/main" name="3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7.xml><?xml version="1.0" encoding="utf-8"?>
<a:theme xmlns:a="http://schemas.openxmlformats.org/drawingml/2006/main" name="4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8.xml><?xml version="1.0" encoding="utf-8"?>
<a:theme xmlns:a="http://schemas.openxmlformats.org/drawingml/2006/main" name="5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703</Words>
  <Application>Microsoft Office PowerPoint</Application>
  <PresentationFormat>A4 210 x 297 mm</PresentationFormat>
  <Paragraphs>71</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8</vt:i4>
      </vt:variant>
      <vt:variant>
        <vt:lpstr>スライド タイトル</vt:lpstr>
      </vt:variant>
      <vt:variant>
        <vt:i4>4</vt:i4>
      </vt:variant>
    </vt:vector>
  </HeadingPairs>
  <TitlesOfParts>
    <vt:vector size="17" baseType="lpstr">
      <vt:lpstr>ＭＳ Ｐゴシック</vt:lpstr>
      <vt:lpstr>Arial</vt:lpstr>
      <vt:lpstr>Calibri</vt:lpstr>
      <vt:lpstr>Calibri Light</vt:lpstr>
      <vt:lpstr>Wingdings 2</vt:lpstr>
      <vt:lpstr>デザインの設定</vt:lpstr>
      <vt:lpstr>HDOfficeLightV0</vt:lpstr>
      <vt:lpstr>Office テーマ</vt:lpstr>
      <vt:lpstr>1_HDOfficeLightV0</vt:lpstr>
      <vt:lpstr>2_HDOfficeLightV0</vt:lpstr>
      <vt:lpstr>3_HDOfficeLightV0</vt:lpstr>
      <vt:lpstr>4_HDOfficeLightV0</vt:lpstr>
      <vt:lpstr>5_HDOfficeLightV0</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5213 清水 誠</dc:creator>
  <cp:lastModifiedBy>澤田 晶(sawada-akira.ew2)</cp:lastModifiedBy>
  <cp:revision>29</cp:revision>
  <cp:lastPrinted>2022-03-25T04:25:22Z</cp:lastPrinted>
  <dcterms:modified xsi:type="dcterms:W3CDTF">2023-04-19T09:05:29Z</dcterms:modified>
</cp:coreProperties>
</file>