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5" r:id="rId1"/>
    <p:sldMasterId id="2147484587" r:id="rId2"/>
    <p:sldMasterId id="2147484600" r:id="rId3"/>
    <p:sldMasterId id="2147484612" r:id="rId4"/>
    <p:sldMasterId id="2147484624" r:id="rId5"/>
  </p:sldMasterIdLst>
  <p:notesMasterIdLst>
    <p:notesMasterId r:id="rId16"/>
  </p:notesMasterIdLst>
  <p:sldIdLst>
    <p:sldId id="305" r:id="rId6"/>
    <p:sldId id="306" r:id="rId7"/>
    <p:sldId id="288" r:id="rId8"/>
    <p:sldId id="350" r:id="rId9"/>
    <p:sldId id="334" r:id="rId10"/>
    <p:sldId id="333" r:id="rId11"/>
    <p:sldId id="344" r:id="rId12"/>
    <p:sldId id="347" r:id="rId13"/>
    <p:sldId id="348" r:id="rId14"/>
    <p:sldId id="349" r:id="rId15"/>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D2DEEF"/>
    <a:srgbClr val="0000FF"/>
    <a:srgbClr val="EAEFEF"/>
    <a:srgbClr val="5B9BD5"/>
    <a:srgbClr val="99FF99"/>
    <a:srgbClr val="FF0000"/>
    <a:srgbClr val="A9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391" autoAdjust="0"/>
  </p:normalViewPr>
  <p:slideViewPr>
    <p:cSldViewPr>
      <p:cViewPr varScale="1">
        <p:scale>
          <a:sx n="86" d="100"/>
          <a:sy n="86" d="100"/>
        </p:scale>
        <p:origin x="1626" y="96"/>
      </p:cViewPr>
      <p:guideLst>
        <p:guide orient="horz" pos="2160"/>
        <p:guide pos="3120"/>
      </p:guideLst>
    </p:cSldViewPr>
  </p:slideViewPr>
  <p:notesTextViewPr>
    <p:cViewPr>
      <p:scale>
        <a:sx n="100" d="100"/>
        <a:sy n="100" d="100"/>
      </p:scale>
      <p:origin x="0" y="0"/>
    </p:cViewPr>
  </p:notesTextViewPr>
  <p:notesViewPr>
    <p:cSldViewPr>
      <p:cViewPr varScale="1">
        <p:scale>
          <a:sx n="79" d="100"/>
          <a:sy n="79" d="100"/>
        </p:scale>
        <p:origin x="3972" y="90"/>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3.xml" />
  <Relationship Id="rId13" Type="http://schemas.openxmlformats.org/officeDocument/2006/relationships/slide" Target="slides/slide8.xml" />
  <Relationship Id="rId18" Type="http://schemas.openxmlformats.org/officeDocument/2006/relationships/viewProps" Target="viewProps.xml" />
  <Relationship Id="rId3" Type="http://schemas.openxmlformats.org/officeDocument/2006/relationships/slideMaster" Target="slideMasters/slideMaster3.xml" />
  <Relationship Id="rId7" Type="http://schemas.openxmlformats.org/officeDocument/2006/relationships/slide" Target="slides/slide2.xml" />
  <Relationship Id="rId12" Type="http://schemas.openxmlformats.org/officeDocument/2006/relationships/slide" Target="slides/slide7.xml" />
  <Relationship Id="rId17" Type="http://schemas.openxmlformats.org/officeDocument/2006/relationships/presProps" Target="presProps.xml" />
  <Relationship Id="rId2" Type="http://schemas.openxmlformats.org/officeDocument/2006/relationships/slideMaster" Target="slideMasters/slideMaster2.xml" />
  <Relationship Id="rId16" Type="http://schemas.openxmlformats.org/officeDocument/2006/relationships/notesMaster" Target="notesMasters/notesMaster1.xml" />
  <Relationship Id="rId20"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1.xml" />
  <Relationship Id="rId11" Type="http://schemas.openxmlformats.org/officeDocument/2006/relationships/slide" Target="slides/slide6.xml" />
  <Relationship Id="rId5" Type="http://schemas.openxmlformats.org/officeDocument/2006/relationships/slideMaster" Target="slideMasters/slideMaster5.xml" />
  <Relationship Id="rId15" Type="http://schemas.openxmlformats.org/officeDocument/2006/relationships/slide" Target="slides/slide10.xml" />
  <Relationship Id="rId10" Type="http://schemas.openxmlformats.org/officeDocument/2006/relationships/slide" Target="slides/slide5.xml" />
  <Relationship Id="rId19" Type="http://schemas.openxmlformats.org/officeDocument/2006/relationships/theme" Target="theme/theme1.xml" />
  <Relationship Id="rId4" Type="http://schemas.openxmlformats.org/officeDocument/2006/relationships/slideMaster" Target="slideMasters/slideMaster4.xml" />
  <Relationship Id="rId9" Type="http://schemas.openxmlformats.org/officeDocument/2006/relationships/slide" Target="slides/slide4.xml" />
  <Relationship Id="rId14" Type="http://schemas.openxmlformats.org/officeDocument/2006/relationships/slide" Target="slides/slide9.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6.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2919413"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20483" name="Rectangle 3"/>
          <p:cNvSpPr>
            <a:spLocks noGrp="1" noChangeArrowheads="1"/>
          </p:cNvSpPr>
          <p:nvPr>
            <p:ph type="dt" idx="1"/>
          </p:nvPr>
        </p:nvSpPr>
        <p:spPr bwMode="auto">
          <a:xfrm>
            <a:off x="3814763" y="1"/>
            <a:ext cx="2919412"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286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73101" y="4686300"/>
            <a:ext cx="5389563" cy="444023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486" name="Rectangle 6"/>
          <p:cNvSpPr>
            <a:spLocks noGrp="1" noChangeArrowheads="1"/>
          </p:cNvSpPr>
          <p:nvPr>
            <p:ph type="ftr" sz="quarter" idx="4"/>
          </p:nvPr>
        </p:nvSpPr>
        <p:spPr bwMode="auto">
          <a:xfrm>
            <a:off x="1" y="9371013"/>
            <a:ext cx="2919413"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20487"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ea typeface="ＭＳ Ｐゴシック" pitchFamily="50" charset="-128"/>
              </a:defRPr>
            </a:lvl1pPr>
          </a:lstStyle>
          <a:p>
            <a:pPr>
              <a:defRPr/>
            </a:pPr>
            <a:fld id="{BBD5A055-58EB-4582-A360-3C81DDE3C1E2}" type="slidenum">
              <a:rPr lang="en-US" altLang="ja-JP"/>
              <a:pPr>
                <a:defRPr/>
              </a:pPr>
              <a:t>‹#›</a:t>
            </a:fld>
            <a:endParaRPr lang="en-US" altLang="ja-JP"/>
          </a:p>
        </p:txBody>
      </p:sp>
    </p:spTree>
    <p:extLst>
      <p:ext uri="{BB962C8B-B14F-4D97-AF65-F5344CB8AC3E}">
        <p14:creationId xmlns:p14="http://schemas.microsoft.com/office/powerpoint/2010/main" val="3578731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BBD5A055-58EB-4582-A360-3C81DDE3C1E2}" type="slidenum">
              <a:rPr lang="en-US" altLang="ja-JP" smtClean="0"/>
              <a:pPr>
                <a:defRPr/>
              </a:pPr>
              <a:t>1</a:t>
            </a:fld>
            <a:endParaRPr lang="en-US" altLang="ja-JP"/>
          </a:p>
        </p:txBody>
      </p:sp>
    </p:spTree>
    <p:extLst>
      <p:ext uri="{BB962C8B-B14F-4D97-AF65-F5344CB8AC3E}">
        <p14:creationId xmlns:p14="http://schemas.microsoft.com/office/powerpoint/2010/main" val="373712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7972" indent="-269855"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90530"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8647"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66764"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2393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81094"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3826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95426"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F50F7DD-7219-47C1-83D4-21A64540E9D4}" type="slidenum">
              <a:rPr lang="en-US" altLang="ja-JP">
                <a:solidFill>
                  <a:prstClr val="black"/>
                </a:solidFill>
                <a:ea typeface="ＭＳ Ｐゴシック" panose="020B0600070205080204" pitchFamily="50" charset="-128"/>
              </a:rPr>
              <a:pPr eaLnBrk="1" hangingPunct="1">
                <a:spcBef>
                  <a:spcPct val="0"/>
                </a:spcBef>
              </a:pPr>
              <a:t>3</a:t>
            </a:fld>
            <a:endParaRPr lang="en-US" altLang="ja-JP">
              <a:solidFill>
                <a:prstClr val="black"/>
              </a:solidFill>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xfrm>
            <a:off x="700088" y="741363"/>
            <a:ext cx="5340350" cy="3697287"/>
          </a:xfrm>
          <a:ln/>
        </p:spPr>
      </p:sp>
      <p:sp>
        <p:nvSpPr>
          <p:cNvPr id="10244" name="Rectangle 3"/>
          <p:cNvSpPr>
            <a:spLocks noGrp="1" noChangeArrowheads="1"/>
          </p:cNvSpPr>
          <p:nvPr>
            <p:ph type="body" idx="1"/>
          </p:nvPr>
        </p:nvSpPr>
        <p:spPr>
          <a:xfrm>
            <a:off x="674689" y="4686300"/>
            <a:ext cx="5386387" cy="4438650"/>
          </a:xfrm>
          <a:noFill/>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8864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939604-CFDE-44C7-B008-81660BCAF5F1}" type="slidenum">
              <a:rPr lang="en-US" altLang="ja-JP" smtClean="0">
                <a:solidFill>
                  <a:prstClr val="black"/>
                </a:solidFill>
              </a:rPr>
              <a:pPr>
                <a:defRPr/>
              </a:pPr>
              <a:t>4</a:t>
            </a:fld>
            <a:endParaRPr lang="en-US" altLang="ja-JP" dirty="0">
              <a:solidFill>
                <a:prstClr val="black"/>
              </a:solidFill>
            </a:endParaRPr>
          </a:p>
        </p:txBody>
      </p:sp>
    </p:spTree>
    <p:extLst>
      <p:ext uri="{BB962C8B-B14F-4D97-AF65-F5344CB8AC3E}">
        <p14:creationId xmlns:p14="http://schemas.microsoft.com/office/powerpoint/2010/main" val="174568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7972" indent="-269855"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90530"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8647"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66764"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2393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81094"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3826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95426"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F50F7DD-7219-47C1-83D4-21A64540E9D4}" type="slidenum">
              <a:rPr lang="en-US" altLang="ja-JP">
                <a:solidFill>
                  <a:prstClr val="black"/>
                </a:solidFill>
                <a:ea typeface="ＭＳ Ｐゴシック" panose="020B0600070205080204" pitchFamily="50" charset="-128"/>
              </a:rPr>
              <a:pPr eaLnBrk="1" hangingPunct="1">
                <a:spcBef>
                  <a:spcPct val="0"/>
                </a:spcBef>
              </a:pPr>
              <a:t>5</a:t>
            </a:fld>
            <a:endParaRPr lang="en-US" altLang="ja-JP">
              <a:solidFill>
                <a:prstClr val="black"/>
              </a:solidFill>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xfrm>
            <a:off x="700088" y="741363"/>
            <a:ext cx="5340350" cy="3697287"/>
          </a:xfrm>
          <a:ln/>
        </p:spPr>
      </p:sp>
      <p:sp>
        <p:nvSpPr>
          <p:cNvPr id="10244" name="Rectangle 3"/>
          <p:cNvSpPr>
            <a:spLocks noGrp="1" noChangeArrowheads="1"/>
          </p:cNvSpPr>
          <p:nvPr>
            <p:ph type="body" idx="1"/>
          </p:nvPr>
        </p:nvSpPr>
        <p:spPr>
          <a:xfrm>
            <a:off x="674689" y="4686300"/>
            <a:ext cx="5386387" cy="4438650"/>
          </a:xfrm>
          <a:noFill/>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8864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939604-CFDE-44C7-B008-81660BCAF5F1}" type="slidenum">
              <a:rPr lang="en-US" altLang="ja-JP" smtClean="0">
                <a:solidFill>
                  <a:prstClr val="black"/>
                </a:solidFill>
              </a:rPr>
              <a:pPr>
                <a:defRPr/>
              </a:pPr>
              <a:t>6</a:t>
            </a:fld>
            <a:endParaRPr lang="en-US" altLang="ja-JP" dirty="0">
              <a:solidFill>
                <a:prstClr val="black"/>
              </a:solidFill>
            </a:endParaRPr>
          </a:p>
        </p:txBody>
      </p:sp>
    </p:spTree>
    <p:extLst>
      <p:ext uri="{BB962C8B-B14F-4D97-AF65-F5344CB8AC3E}">
        <p14:creationId xmlns:p14="http://schemas.microsoft.com/office/powerpoint/2010/main" val="2590750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939604-CFDE-44C7-B008-81660BCAF5F1}" type="slidenum">
              <a:rPr lang="en-US" altLang="ja-JP" smtClean="0">
                <a:solidFill>
                  <a:prstClr val="black"/>
                </a:solidFill>
              </a:rPr>
              <a:pPr>
                <a:defRPr/>
              </a:pPr>
              <a:t>7</a:t>
            </a:fld>
            <a:endParaRPr lang="en-US" altLang="ja-JP" dirty="0">
              <a:solidFill>
                <a:prstClr val="black"/>
              </a:solidFill>
            </a:endParaRPr>
          </a:p>
        </p:txBody>
      </p:sp>
    </p:spTree>
    <p:extLst>
      <p:ext uri="{BB962C8B-B14F-4D97-AF65-F5344CB8AC3E}">
        <p14:creationId xmlns:p14="http://schemas.microsoft.com/office/powerpoint/2010/main" val="4116630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7972" indent="-269855"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90530"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8647"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66764" indent="-214297"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2393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81094"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38260"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95426" indent="-214297"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F50F7DD-7219-47C1-83D4-21A64540E9D4}" type="slidenum">
              <a:rPr lang="en-US" altLang="ja-JP">
                <a:solidFill>
                  <a:prstClr val="black"/>
                </a:solidFill>
                <a:ea typeface="ＭＳ Ｐゴシック" panose="020B0600070205080204" pitchFamily="50" charset="-128"/>
              </a:rPr>
              <a:pPr eaLnBrk="1" hangingPunct="1">
                <a:spcBef>
                  <a:spcPct val="0"/>
                </a:spcBef>
              </a:pPr>
              <a:t>9</a:t>
            </a:fld>
            <a:endParaRPr lang="en-US" altLang="ja-JP">
              <a:solidFill>
                <a:prstClr val="black"/>
              </a:solidFill>
              <a:ea typeface="ＭＳ Ｐゴシック" panose="020B0600070205080204" pitchFamily="50" charset="-128"/>
            </a:endParaRPr>
          </a:p>
        </p:txBody>
      </p:sp>
      <p:sp>
        <p:nvSpPr>
          <p:cNvPr id="10243" name="Rectangle 2"/>
          <p:cNvSpPr>
            <a:spLocks noGrp="1" noRot="1" noChangeAspect="1" noChangeArrowheads="1" noTextEdit="1"/>
          </p:cNvSpPr>
          <p:nvPr>
            <p:ph type="sldImg"/>
          </p:nvPr>
        </p:nvSpPr>
        <p:spPr>
          <a:xfrm>
            <a:off x="700088" y="741363"/>
            <a:ext cx="5340350" cy="3697287"/>
          </a:xfrm>
          <a:ln/>
        </p:spPr>
      </p:sp>
      <p:sp>
        <p:nvSpPr>
          <p:cNvPr id="10244" name="Rectangle 3"/>
          <p:cNvSpPr>
            <a:spLocks noGrp="1" noChangeArrowheads="1"/>
          </p:cNvSpPr>
          <p:nvPr>
            <p:ph type="body" idx="1"/>
          </p:nvPr>
        </p:nvSpPr>
        <p:spPr>
          <a:xfrm>
            <a:off x="674689" y="4686300"/>
            <a:ext cx="5386387" cy="4438650"/>
          </a:xfrm>
          <a:noFill/>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73228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8939604-CFDE-44C7-B008-81660BCAF5F1}" type="slidenum">
              <a:rPr lang="en-US" altLang="ja-JP" smtClean="0">
                <a:solidFill>
                  <a:prstClr val="black"/>
                </a:solidFill>
              </a:rPr>
              <a:pPr>
                <a:defRPr/>
              </a:pPr>
              <a:t>10</a:t>
            </a:fld>
            <a:endParaRPr lang="en-US" altLang="ja-JP" dirty="0">
              <a:solidFill>
                <a:prstClr val="black"/>
              </a:solidFill>
            </a:endParaRPr>
          </a:p>
        </p:txBody>
      </p:sp>
    </p:spTree>
    <p:extLst>
      <p:ext uri="{BB962C8B-B14F-4D97-AF65-F5344CB8AC3E}">
        <p14:creationId xmlns:p14="http://schemas.microsoft.com/office/powerpoint/2010/main" val="346640288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9442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92998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77504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058D69-C167-4210-8BC9-46423AA435B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33483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EA8B61-9A8D-4D57-90A5-1BB1080230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15402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A75E286-13F2-4A08-A88C-DB1267BFFE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634766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AE4BE5-F8E3-4136-A403-96A14B69B79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34428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2E555C0-CCBE-4A69-BF56-5866A14AB8C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2508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6F36163-F302-46F9-ABBF-0EAA2183394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9857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97509D9-CA43-4242-90A9-8369569F5BB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26651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4AA9111-62C8-4F2A-B50A-343C5053CC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6810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2986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9F8F991-1E2A-42E4-B0E2-35D72A8002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080271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4F385B-7C89-49C7-A531-E89ADEC218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512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4DB1637-157C-4140-BFD9-E4539565691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45032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95300" y="274638"/>
            <a:ext cx="8915400" cy="5851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BBB4C-7AFD-4395-8D1D-6F9B585CAB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4897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6240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565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33611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042653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4774548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66325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269264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623848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77644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482127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275042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457290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66145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74611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445160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058216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885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8208162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839491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65091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71355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21621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31167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6FB12-B24E-4AA9-A556-19EB995D3A2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36583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08100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179382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D671A29E-B6BD-42AC-8420-6C77711A39D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804839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04437AC1-C163-4628-9E1D-755FE5FCC6FC}"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8740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8121106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8" name="Footer Placeholder 7"/>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pPr>
              <a:defRPr/>
            </a:pPr>
            <a:fld id="{36AE295F-3BF2-4DA3-85D3-27DF9E10714A}"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92347827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18760594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6177136"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193309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089840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58440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44F2F70C-7DB3-4F82-BDDD-AC35699FCF1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8039537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5" name="Footer Placeholder 4"/>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pPr>
              <a:defRPr/>
            </a:pPr>
            <a:fld id="{A389204B-EC1E-4C8B-8DC9-EEB08CEAE1E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1726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4" name="Footer Placeholder 3"/>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pPr>
              <a:defRPr/>
            </a:pPr>
            <a:fld id="{E0603A7B-E577-415A-99B2-884D0B003318}" type="slidenum">
              <a:rPr lang="en-US" altLang="ja-JP" smtClean="0">
                <a:solidFill>
                  <a:prstClr val="black">
                    <a:tint val="75000"/>
                  </a:prstClr>
                </a:solidFill>
              </a:rPr>
              <a:pPr>
                <a:defRPr/>
              </a:pPr>
              <a:t>‹#›</a:t>
            </a:fld>
            <a:endParaRPr lang="en-US" altLang="ja-JP">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07459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3" name="Footer Placeholder 2"/>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4" name="Slide Number Placeholder 3"/>
          <p:cNvSpPr>
            <a:spLocks noGrp="1"/>
          </p:cNvSpPr>
          <p:nvPr>
            <p:ph type="sldNum" sz="quarter" idx="12"/>
          </p:nvPr>
        </p:nvSpPr>
        <p:spPr>
          <a:xfrm>
            <a:off x="7401272" y="6557217"/>
            <a:ext cx="2228850" cy="365125"/>
          </a:xfrm>
        </p:spPr>
        <p:txBody>
          <a:bodyPr/>
          <a:lstStyle/>
          <a:p>
            <a:pPr>
              <a:defRPr/>
            </a:pPr>
            <a:fld id="{4AFA0483-9F98-45B5-AE9E-FD3EE3DB206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3393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72BE67E-4971-4305-AA80-9EB7C077C11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7274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a:t>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prstClr val="black">
                  <a:lumMod val="65000"/>
                  <a:lumOff val="35000"/>
                </a:prstClr>
              </a:solidFill>
            </a:endParaRPr>
          </a:p>
        </p:txBody>
      </p:sp>
      <p:sp>
        <p:nvSpPr>
          <p:cNvPr id="6" name="Footer Placeholder 5"/>
          <p:cNvSpPr>
            <a:spLocks noGrp="1"/>
          </p:cNvSpPr>
          <p:nvPr>
            <p:ph type="ftr" sz="quarter" idx="11"/>
          </p:nvPr>
        </p:nvSpPr>
        <p:spPr/>
        <p:txBody>
          <a:bodyPr/>
          <a:lstStyle/>
          <a:p>
            <a:pPr>
              <a:defRPr/>
            </a:pPr>
            <a:endParaRPr lang="en-US" altLang="ja-JP">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pPr>
              <a:defRPr/>
            </a:pPr>
            <a:fld id="{24885782-12B3-44E8-8A81-5624F7C431D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4258414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3" Type="http://schemas.openxmlformats.org/officeDocument/2006/relationships/slideLayout" Target="../slideLayouts/slideLayout26.xml" />
  <Relationship Id="rId7" Type="http://schemas.openxmlformats.org/officeDocument/2006/relationships/slideLayout" Target="../slideLayouts/slideLayout30.xml" />
  <Relationship Id="rId12" Type="http://schemas.openxmlformats.org/officeDocument/2006/relationships/theme" Target="../theme/theme3.xml" />
  <Relationship Id="rId2" Type="http://schemas.openxmlformats.org/officeDocument/2006/relationships/slideLayout" Target="../slideLayouts/slideLayout25.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5" Type="http://schemas.openxmlformats.org/officeDocument/2006/relationships/slideLayout" Target="../slideLayouts/slideLayout28.xml" />
  <Relationship Id="rId10" Type="http://schemas.openxmlformats.org/officeDocument/2006/relationships/slideLayout" Target="../slideLayouts/slideLayout33.xml" />
  <Relationship Id="rId4" Type="http://schemas.openxmlformats.org/officeDocument/2006/relationships/slideLayout" Target="../slideLayouts/slideLayout27.xml" />
  <Relationship Id="rId9" Type="http://schemas.openxmlformats.org/officeDocument/2006/relationships/slideLayout" Target="../slideLayouts/slideLayout32.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2.xml" />
  <Relationship Id="rId3" Type="http://schemas.openxmlformats.org/officeDocument/2006/relationships/slideLayout" Target="../slideLayouts/slideLayout37.xml" />
  <Relationship Id="rId7" Type="http://schemas.openxmlformats.org/officeDocument/2006/relationships/slideLayout" Target="../slideLayouts/slideLayout41.xml" />
  <Relationship Id="rId12" Type="http://schemas.openxmlformats.org/officeDocument/2006/relationships/theme" Target="../theme/theme4.xml" />
  <Relationship Id="rId2" Type="http://schemas.openxmlformats.org/officeDocument/2006/relationships/slideLayout" Target="../slideLayouts/slideLayout36.xml" />
  <Relationship Id="rId1" Type="http://schemas.openxmlformats.org/officeDocument/2006/relationships/slideLayout" Target="../slideLayouts/slideLayout35.xml" />
  <Relationship Id="rId6" Type="http://schemas.openxmlformats.org/officeDocument/2006/relationships/slideLayout" Target="../slideLayouts/slideLayout40.xml" />
  <Relationship Id="rId11" Type="http://schemas.openxmlformats.org/officeDocument/2006/relationships/slideLayout" Target="../slideLayouts/slideLayout45.xml" />
  <Relationship Id="rId5" Type="http://schemas.openxmlformats.org/officeDocument/2006/relationships/slideLayout" Target="../slideLayouts/slideLayout39.xml" />
  <Relationship Id="rId10" Type="http://schemas.openxmlformats.org/officeDocument/2006/relationships/slideLayout" Target="../slideLayouts/slideLayout44.xml" />
  <Relationship Id="rId4" Type="http://schemas.openxmlformats.org/officeDocument/2006/relationships/slideLayout" Target="../slideLayouts/slideLayout38.xml" />
  <Relationship Id="rId9" Type="http://schemas.openxmlformats.org/officeDocument/2006/relationships/slideLayout" Target="../slideLayouts/slideLayout43.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3.xml" />
  <Relationship Id="rId3" Type="http://schemas.openxmlformats.org/officeDocument/2006/relationships/slideLayout" Target="../slideLayouts/slideLayout48.xml" />
  <Relationship Id="rId7" Type="http://schemas.openxmlformats.org/officeDocument/2006/relationships/slideLayout" Target="../slideLayouts/slideLayout52.xml" />
  <Relationship Id="rId12" Type="http://schemas.openxmlformats.org/officeDocument/2006/relationships/theme" Target="../theme/theme5.xml" />
  <Relationship Id="rId2" Type="http://schemas.openxmlformats.org/officeDocument/2006/relationships/slideLayout" Target="../slideLayouts/slideLayout47.xml" />
  <Relationship Id="rId1" Type="http://schemas.openxmlformats.org/officeDocument/2006/relationships/slideLayout" Target="../slideLayouts/slideLayout46.xml" />
  <Relationship Id="rId6" Type="http://schemas.openxmlformats.org/officeDocument/2006/relationships/slideLayout" Target="../slideLayouts/slideLayout51.xml" />
  <Relationship Id="rId11" Type="http://schemas.openxmlformats.org/officeDocument/2006/relationships/slideLayout" Target="../slideLayouts/slideLayout56.xml" />
  <Relationship Id="rId5" Type="http://schemas.openxmlformats.org/officeDocument/2006/relationships/slideLayout" Target="../slideLayouts/slideLayout50.xml" />
  <Relationship Id="rId10" Type="http://schemas.openxmlformats.org/officeDocument/2006/relationships/slideLayout" Target="../slideLayouts/slideLayout55.xml" />
  <Relationship Id="rId4" Type="http://schemas.openxmlformats.org/officeDocument/2006/relationships/slideLayout" Target="../slideLayouts/slideLayout49.xml" />
  <Relationship Id="rId9" Type="http://schemas.openxmlformats.org/officeDocument/2006/relationships/slideLayout" Target="../slideLayouts/slideLayout54.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ea typeface="ＭＳ Ｐゴシック" pitchFamily="50" charset="-128"/>
              </a:rPr>
              <a:pPr/>
              <a:t>‹#›</a:t>
            </a:fld>
            <a:endParaRPr lang="en-US">
              <a:solidFill>
                <a:prstClr val="black">
                  <a:tint val="75000"/>
                </a:prstClr>
              </a:solidFill>
              <a:ea typeface="ＭＳ Ｐゴシック" pitchFamily="50" charset="-128"/>
            </a:endParaRPr>
          </a:p>
        </p:txBody>
      </p:sp>
    </p:spTree>
    <p:extLst>
      <p:ext uri="{BB962C8B-B14F-4D97-AF65-F5344CB8AC3E}">
        <p14:creationId xmlns:p14="http://schemas.microsoft.com/office/powerpoint/2010/main" val="523719973"/>
      </p:ext>
    </p:extLst>
  </p:cSld>
  <p:clrMap bg1="lt1" tx1="dk1" bg2="lt2" tx2="dk2" accent1="accent1" accent2="accent2" accent3="accent3" accent4="accent4" accent5="accent5" accent6="accent6" hlink="hlink" folHlink="folHlink"/>
  <p:sldLayoutIdLst>
    <p:sldLayoutId id="2147484576" r:id="rId1"/>
    <p:sldLayoutId id="2147484577" r:id="rId2"/>
    <p:sldLayoutId id="2147484578" r:id="rId3"/>
    <p:sldLayoutId id="2147484579" r:id="rId4"/>
    <p:sldLayoutId id="2147484580" r:id="rId5"/>
    <p:sldLayoutId id="2147484581" r:id="rId6"/>
    <p:sldLayoutId id="2147484582" r:id="rId7"/>
    <p:sldLayoutId id="2147484583" r:id="rId8"/>
    <p:sldLayoutId id="2147484584" r:id="rId9"/>
    <p:sldLayoutId id="2147484585" r:id="rId10"/>
    <p:sldLayoutId id="2147484586"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12EC46FC-149B-4CFF-BDD3-8168A0495D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3141813"/>
      </p:ext>
    </p:extLst>
  </p:cSld>
  <p:clrMap bg1="lt1" tx1="dk1" bg2="lt2" tx2="dk2" accent1="accent1" accent2="accent2" accent3="accent3" accent4="accent4" accent5="accent5" accent6="accent6" hlink="hlink" folHlink="folHlink"/>
  <p:sldLayoutIdLst>
    <p:sldLayoutId id="2147484588" r:id="rId1"/>
    <p:sldLayoutId id="2147484589" r:id="rId2"/>
    <p:sldLayoutId id="2147484590" r:id="rId3"/>
    <p:sldLayoutId id="2147484591" r:id="rId4"/>
    <p:sldLayoutId id="2147484592" r:id="rId5"/>
    <p:sldLayoutId id="2147484593" r:id="rId6"/>
    <p:sldLayoutId id="2147484594" r:id="rId7"/>
    <p:sldLayoutId id="2147484595" r:id="rId8"/>
    <p:sldLayoutId id="2147484596" r:id="rId9"/>
    <p:sldLayoutId id="2147484597" r:id="rId10"/>
    <p:sldLayoutId id="2147484598" r:id="rId11"/>
    <p:sldLayoutId id="2147484599"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ea typeface="ＭＳ Ｐゴシック" pitchFamily="50" charset="-128"/>
              </a:rPr>
              <a:pPr/>
              <a:t>‹#›</a:t>
            </a:fld>
            <a:endParaRPr lang="en-US">
              <a:solidFill>
                <a:prstClr val="black">
                  <a:tint val="75000"/>
                </a:prstClr>
              </a:solidFill>
              <a:ea typeface="ＭＳ Ｐゴシック" pitchFamily="50" charset="-128"/>
            </a:endParaRPr>
          </a:p>
        </p:txBody>
      </p:sp>
    </p:spTree>
    <p:extLst>
      <p:ext uri="{BB962C8B-B14F-4D97-AF65-F5344CB8AC3E}">
        <p14:creationId xmlns:p14="http://schemas.microsoft.com/office/powerpoint/2010/main" val="132471093"/>
      </p:ext>
    </p:extLst>
  </p:cSld>
  <p:clrMap bg1="lt1" tx1="dk1" bg2="lt2" tx2="dk2" accent1="accent1" accent2="accent2" accent3="accent3" accent4="accent4" accent5="accent5" accent6="accent6" hlink="hlink" folHlink="folHlink"/>
  <p:sldLayoutIdLst>
    <p:sldLayoutId id="2147484601" r:id="rId1"/>
    <p:sldLayoutId id="2147484602" r:id="rId2"/>
    <p:sldLayoutId id="2147484603" r:id="rId3"/>
    <p:sldLayoutId id="2147484604" r:id="rId4"/>
    <p:sldLayoutId id="2147484605" r:id="rId5"/>
    <p:sldLayoutId id="2147484606" r:id="rId6"/>
    <p:sldLayoutId id="2147484607" r:id="rId7"/>
    <p:sldLayoutId id="2147484608" r:id="rId8"/>
    <p:sldLayoutId id="2147484609" r:id="rId9"/>
    <p:sldLayoutId id="2147484610" r:id="rId10"/>
    <p:sldLayoutId id="2147484611"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1C6FB12-B24E-4AA9-A556-19EB995D3A2F}"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91422703"/>
      </p:ext>
    </p:extLst>
  </p:cSld>
  <p:clrMap bg1="lt1" tx1="dk1" bg2="lt2" tx2="dk2" accent1="accent1" accent2="accent2" accent3="accent3" accent4="accent4" accent5="accent5" accent6="accent6" hlink="hlink" folHlink="folHlink"/>
  <p:sldLayoutIdLst>
    <p:sldLayoutId id="2147484613" r:id="rId1"/>
    <p:sldLayoutId id="2147484614" r:id="rId2"/>
    <p:sldLayoutId id="2147484615" r:id="rId3"/>
    <p:sldLayoutId id="2147484616" r:id="rId4"/>
    <p:sldLayoutId id="2147484617" r:id="rId5"/>
    <p:sldLayoutId id="2147484618" r:id="rId6"/>
    <p:sldLayoutId id="2147484619" r:id="rId7"/>
    <p:sldLayoutId id="2147484620" r:id="rId8"/>
    <p:sldLayoutId id="2147484621" r:id="rId9"/>
    <p:sldLayoutId id="2147484622" r:id="rId10"/>
    <p:sldLayoutId id="2147484623"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lang="en-US">
              <a:solidFill>
                <a:prstClr val="black">
                  <a:lumMod val="65000"/>
                  <a:lumOff val="35000"/>
                </a:prstClr>
              </a:solidFill>
              <a:ea typeface="ＭＳ Ｐゴシック" pitchFamily="50" charset="-128"/>
            </a:endParaRPr>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FAB73BC-B049-4115-A692-8D63A059BFB8}" type="slidenum">
              <a:rPr lang="en-US" smtClean="0">
                <a:solidFill>
                  <a:prstClr val="black">
                    <a:tint val="75000"/>
                  </a:prstClr>
                </a:solidFill>
                <a:ea typeface="ＭＳ Ｐゴシック" pitchFamily="50" charset="-128"/>
              </a:rPr>
              <a:pPr/>
              <a:t>‹#›</a:t>
            </a:fld>
            <a:endParaRPr lang="en-US">
              <a:solidFill>
                <a:prstClr val="black">
                  <a:tint val="75000"/>
                </a:prstClr>
              </a:solidFill>
              <a:ea typeface="ＭＳ Ｐゴシック" pitchFamily="50" charset="-128"/>
            </a:endParaRPr>
          </a:p>
        </p:txBody>
      </p:sp>
    </p:spTree>
    <p:extLst>
      <p:ext uri="{BB962C8B-B14F-4D97-AF65-F5344CB8AC3E}">
        <p14:creationId xmlns:p14="http://schemas.microsoft.com/office/powerpoint/2010/main" val="1935554355"/>
      </p:ext>
    </p:extLst>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Lst>
  <p:hf sldNum="0"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36.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41.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2.xml" />
</Relationships>
</file>

<file path=ppt/slides/_rels/slide4.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notesSlide" Target="../notesSlides/notesSlide3.xml"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12.xml" />
</Relationships>
</file>

<file path=ppt/slides/_rels/slide6.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7.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344488" y="2276872"/>
            <a:ext cx="9145016" cy="1800225"/>
          </a:xfrm>
          <a:prstGeom prst="bevel">
            <a:avLst>
              <a:gd name="adj" fmla="val 5028"/>
            </a:avLst>
          </a:prstGeom>
          <a:solidFill>
            <a:srgbClr val="CCFFCC"/>
          </a:solidFill>
          <a:ln w="9525">
            <a:solidFill>
              <a:schemeClr val="tx1"/>
            </a:solidFill>
            <a:miter lim="800000"/>
            <a:headEnd/>
            <a:tailEnd/>
          </a:ln>
        </p:spPr>
        <p:txBody>
          <a:bodyPr wrap="none" anchor="ctr"/>
          <a:lstStyle/>
          <a:p>
            <a:pPr algn="ctr" fontAlgn="auto">
              <a:spcBef>
                <a:spcPts val="0"/>
              </a:spcBef>
              <a:spcAft>
                <a:spcPts val="0"/>
              </a:spcAft>
            </a:pPr>
            <a:r>
              <a:rPr lang="ja-JP" altLang="en-US" sz="2800" dirty="0">
                <a:solidFill>
                  <a:prstClr val="black"/>
                </a:solidFill>
                <a:latin typeface="Calibri"/>
                <a:ea typeface="ＭＳ Ｐゴシック"/>
              </a:rPr>
              <a:t>「警告」から「エラー（返戻）」へ移行するエラーコード一覧等</a:t>
            </a:r>
            <a:endParaRPr lang="en-US" altLang="ja-JP" sz="2800" dirty="0">
              <a:solidFill>
                <a:prstClr val="black"/>
              </a:solidFill>
              <a:latin typeface="Calibri"/>
              <a:ea typeface="ＭＳ Ｐゴシック"/>
            </a:endParaRPr>
          </a:p>
          <a:p>
            <a:pPr algn="ctr" fontAlgn="auto">
              <a:spcBef>
                <a:spcPts val="0"/>
              </a:spcBef>
              <a:spcAft>
                <a:spcPts val="0"/>
              </a:spcAft>
            </a:pPr>
            <a:r>
              <a:rPr lang="ja-JP" altLang="en-US" sz="2800" dirty="0">
                <a:solidFill>
                  <a:prstClr val="black"/>
                </a:solidFill>
                <a:latin typeface="Calibri"/>
                <a:ea typeface="ＭＳ Ｐゴシック"/>
              </a:rPr>
              <a:t>（</a:t>
            </a:r>
            <a:r>
              <a:rPr lang="ja-JP" altLang="en-US" sz="2800" dirty="0">
                <a:solidFill>
                  <a:prstClr val="black"/>
                </a:solidFill>
                <a:latin typeface="+mn-ea"/>
                <a:ea typeface="+mn-ea"/>
              </a:rPr>
              <a:t>令和５年１１月審査対応</a:t>
            </a:r>
            <a:r>
              <a:rPr lang="ja-JP" altLang="en-US" sz="2800" dirty="0">
                <a:solidFill>
                  <a:prstClr val="black"/>
                </a:solidFill>
                <a:latin typeface="Calibri"/>
                <a:ea typeface="ＭＳ Ｐゴシック"/>
              </a:rPr>
              <a:t>）</a:t>
            </a:r>
            <a:endParaRPr lang="en-US" altLang="ja-JP" sz="2800" dirty="0">
              <a:solidFill>
                <a:prstClr val="black"/>
              </a:solidFill>
              <a:latin typeface="Calibri"/>
              <a:ea typeface="ＭＳ Ｐゴシック"/>
            </a:endParaRPr>
          </a:p>
        </p:txBody>
      </p:sp>
      <p:sp>
        <p:nvSpPr>
          <p:cNvPr id="6" name="Text Box 3"/>
          <p:cNvSpPr txBox="1">
            <a:spLocks noChangeArrowheads="1"/>
          </p:cNvSpPr>
          <p:nvPr/>
        </p:nvSpPr>
        <p:spPr bwMode="auto">
          <a:xfrm>
            <a:off x="1720850" y="5021263"/>
            <a:ext cx="6786563" cy="1015663"/>
          </a:xfrm>
          <a:prstGeom prst="rect">
            <a:avLst/>
          </a:prstGeom>
          <a:noFill/>
          <a:ln w="9525">
            <a:noFill/>
            <a:miter lim="800000"/>
            <a:headEnd/>
            <a:tailEnd/>
          </a:ln>
        </p:spPr>
        <p:txBody>
          <a:bodyPr>
            <a:spAutoFit/>
          </a:bodyPr>
          <a:lstStyle/>
          <a:p>
            <a:pPr algn="ctr">
              <a:spcBef>
                <a:spcPct val="50000"/>
              </a:spcBef>
            </a:pPr>
            <a:r>
              <a:rPr lang="ja-JP" altLang="en-US" sz="2400" dirty="0"/>
              <a:t>令和５年</a:t>
            </a:r>
            <a:r>
              <a:rPr lang="en-US" altLang="ja-JP" sz="2400" dirty="0"/>
              <a:t>10</a:t>
            </a:r>
            <a:r>
              <a:rPr lang="ja-JP" altLang="en-US" sz="2400" dirty="0"/>
              <a:t>月３日</a:t>
            </a:r>
          </a:p>
          <a:p>
            <a:pPr algn="ctr">
              <a:spcBef>
                <a:spcPct val="50000"/>
              </a:spcBef>
            </a:pPr>
            <a:r>
              <a:rPr lang="ja-JP" altLang="en-US" sz="2400" dirty="0"/>
              <a:t>社会･援護局 障害保健福祉部 企画課</a:t>
            </a:r>
          </a:p>
        </p:txBody>
      </p:sp>
      <p:pic>
        <p:nvPicPr>
          <p:cNvPr id="7" name="Picture 4" descr="C:\Users\SFNOD\Desktop\図1.png"/>
          <p:cNvPicPr>
            <a:picLocks noChangeAspect="1" noChangeArrowheads="1"/>
          </p:cNvPicPr>
          <p:nvPr/>
        </p:nvPicPr>
        <p:blipFill>
          <a:blip r:embed="rId3" cstate="print"/>
          <a:srcRect/>
          <a:stretch>
            <a:fillRect/>
          </a:stretch>
        </p:blipFill>
        <p:spPr bwMode="auto">
          <a:xfrm>
            <a:off x="152400" y="152400"/>
            <a:ext cx="3309938" cy="990600"/>
          </a:xfrm>
          <a:prstGeom prst="rect">
            <a:avLst/>
          </a:prstGeom>
          <a:noFill/>
          <a:ln w="9525">
            <a:noFill/>
            <a:miter lim="800000"/>
            <a:headEnd/>
            <a:tailEnd/>
          </a:ln>
        </p:spPr>
      </p:pic>
      <p:sp>
        <p:nvSpPr>
          <p:cNvPr id="2" name="テキスト ボックス 1"/>
          <p:cNvSpPr txBox="1"/>
          <p:nvPr/>
        </p:nvSpPr>
        <p:spPr>
          <a:xfrm>
            <a:off x="8769424" y="395372"/>
            <a:ext cx="820912" cy="369332"/>
          </a:xfrm>
          <a:prstGeom prst="rect">
            <a:avLst/>
          </a:prstGeom>
          <a:noFill/>
        </p:spPr>
        <p:txBody>
          <a:bodyPr wrap="square" rtlCol="0">
            <a:spAutoFit/>
          </a:bodyPr>
          <a:lstStyle/>
          <a:p>
            <a:r>
              <a:rPr kumimoji="1" lang="ja-JP" altLang="en-US" dirty="0"/>
              <a:t>別添</a:t>
            </a:r>
          </a:p>
        </p:txBody>
      </p:sp>
    </p:spTree>
    <p:extLst>
      <p:ext uri="{BB962C8B-B14F-4D97-AF65-F5344CB8AC3E}">
        <p14:creationId xmlns:p14="http://schemas.microsoft.com/office/powerpoint/2010/main" val="3182070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2"/>
          <p:cNvSpPr>
            <a:spLocks noChangeArrowheads="1"/>
          </p:cNvSpPr>
          <p:nvPr/>
        </p:nvSpPr>
        <p:spPr bwMode="auto">
          <a:xfrm>
            <a:off x="210599" y="836680"/>
            <a:ext cx="9433046" cy="5519671"/>
          </a:xfrm>
          <a:prstGeom prst="roundRect">
            <a:avLst>
              <a:gd name="adj" fmla="val 1295"/>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7" name="角丸四角形 6"/>
          <p:cNvSpPr/>
          <p:nvPr/>
        </p:nvSpPr>
        <p:spPr>
          <a:xfrm>
            <a:off x="200472" y="548712"/>
            <a:ext cx="6408712" cy="288000"/>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（１）令和５年１１月審査対応の</a:t>
            </a:r>
            <a:r>
              <a:rPr lang="ja-JP" altLang="en-US" sz="1600" dirty="0">
                <a:solidFill>
                  <a:schemeClr val="tx1"/>
                </a:solidFill>
              </a:rPr>
              <a:t>エラー</a:t>
            </a:r>
            <a:r>
              <a:rPr lang="ja-JP" altLang="en-US" sz="1600" dirty="0">
                <a:solidFill>
                  <a:prstClr val="black"/>
                </a:solidFill>
              </a:rPr>
              <a:t>移行対象外としたエラーコード一覧</a:t>
            </a:r>
          </a:p>
        </p:txBody>
      </p:sp>
      <p:sp>
        <p:nvSpPr>
          <p:cNvPr id="10"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　３．令和５年１１月審査対応のエラー移行対象外エラーコード一覧</a:t>
            </a:r>
          </a:p>
        </p:txBody>
      </p:sp>
      <p:sp>
        <p:nvSpPr>
          <p:cNvPr id="11" name="テキスト ボックス 10"/>
          <p:cNvSpPr txBox="1">
            <a:spLocks noChangeArrowheads="1"/>
          </p:cNvSpPr>
          <p:nvPr/>
        </p:nvSpPr>
        <p:spPr bwMode="auto">
          <a:xfrm>
            <a:off x="252602" y="908720"/>
            <a:ext cx="942995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176213" indent="-176213" eaLnBrk="1">
              <a:lnSpc>
                <a:spcPts val="1500"/>
              </a:lnSpc>
              <a:spcBef>
                <a:spcPts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令和５年４月２０日付事務連絡「障害者自立支援給付審査支払等システムにおける「警告」から「エラー（返戻）」</a:t>
            </a:r>
            <a:r>
              <a:rPr lang="ja-JP" altLang="en-US" sz="1400" dirty="0" err="1">
                <a:latin typeface="ＭＳ Ｐゴシック" panose="020B0600070205080204" pitchFamily="50" charset="-128"/>
                <a:ea typeface="ＭＳ Ｐゴシック" panose="020B0600070205080204" pitchFamily="50" charset="-128"/>
              </a:rPr>
              <a:t>への</a:t>
            </a:r>
            <a:r>
              <a:rPr lang="ja-JP" altLang="en-US" sz="1400" dirty="0">
                <a:latin typeface="ＭＳ Ｐゴシック" panose="020B0600070205080204" pitchFamily="50" charset="-128"/>
                <a:ea typeface="ＭＳ Ｐゴシック" panose="020B0600070205080204" pitchFamily="50" charset="-128"/>
              </a:rPr>
              <a:t>移行（令和５年度の実施）に向けて」の別紙１において、「令和５年度（令和５年</a:t>
            </a:r>
            <a:r>
              <a:rPr lang="en-US" altLang="ja-JP" sz="1400" dirty="0">
                <a:latin typeface="ＭＳ Ｐゴシック" panose="020B0600070205080204" pitchFamily="50" charset="-128"/>
                <a:ea typeface="ＭＳ Ｐゴシック" panose="020B0600070205080204" pitchFamily="50" charset="-128"/>
              </a:rPr>
              <a:t>11</a:t>
            </a:r>
            <a:r>
              <a:rPr lang="ja-JP" altLang="en-US" sz="1400" dirty="0">
                <a:latin typeface="ＭＳ Ｐゴシック" panose="020B0600070205080204" pitchFamily="50" charset="-128"/>
                <a:ea typeface="ＭＳ Ｐゴシック" panose="020B0600070205080204" pitchFamily="50" charset="-128"/>
              </a:rPr>
              <a:t>月予定）の移行対象エラーコード（案）一覧」に示していたエラーコードのうち、以下のエラーコードについては、令和５年１１月審査対応のエラー移行対象外とする。</a:t>
            </a:r>
            <a:endParaRPr lang="en-US" altLang="ja-JP" sz="1400" dirty="0">
              <a:latin typeface="ＭＳ Ｐゴシック" panose="020B0600070205080204" pitchFamily="50" charset="-128"/>
              <a:ea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24230011"/>
              </p:ext>
            </p:extLst>
          </p:nvPr>
        </p:nvGraphicFramePr>
        <p:xfrm>
          <a:off x="357607" y="1706592"/>
          <a:ext cx="9190785" cy="570280"/>
        </p:xfrm>
        <a:graphic>
          <a:graphicData uri="http://schemas.openxmlformats.org/drawingml/2006/table">
            <a:tbl>
              <a:tblPr>
                <a:tableStyleId>{5C22544A-7EE6-4342-B048-85BDC9FD1C3A}</a:tableStyleId>
              </a:tblPr>
              <a:tblGrid>
                <a:gridCol w="283557">
                  <a:extLst>
                    <a:ext uri="{9D8B030D-6E8A-4147-A177-3AD203B41FA5}">
                      <a16:colId xmlns:a16="http://schemas.microsoft.com/office/drawing/2014/main" val="20000"/>
                    </a:ext>
                  </a:extLst>
                </a:gridCol>
                <a:gridCol w="435969">
                  <a:extLst>
                    <a:ext uri="{9D8B030D-6E8A-4147-A177-3AD203B41FA5}">
                      <a16:colId xmlns:a16="http://schemas.microsoft.com/office/drawing/2014/main" val="20001"/>
                    </a:ext>
                  </a:extLst>
                </a:gridCol>
                <a:gridCol w="8471259">
                  <a:extLst>
                    <a:ext uri="{9D8B030D-6E8A-4147-A177-3AD203B41FA5}">
                      <a16:colId xmlns:a16="http://schemas.microsoft.com/office/drawing/2014/main" val="20002"/>
                    </a:ext>
                  </a:extLst>
                </a:gridCol>
              </a:tblGrid>
              <a:tr h="360040">
                <a:tc>
                  <a:txBody>
                    <a:bodyPr/>
                    <a:lstStyle/>
                    <a:p>
                      <a:pPr algn="ctr" fontAlgn="ctr"/>
                      <a:r>
                        <a:rPr 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No</a:t>
                      </a:r>
                      <a:endParaRPr 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a:t>
                      </a:r>
                      <a:b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b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コード</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エラーメッセージ</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10240">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PR61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▲支給量：上限額管理事業所から利用者負担上限額管理加算が算定されていますが、上限額管理結果票に関係事業所の記載がありません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extLst>
                  <a:ext uri="{0D108BD9-81ED-4DB2-BD59-A6C34878D82A}">
                    <a16:rowId xmlns:a16="http://schemas.microsoft.com/office/drawing/2014/main" val="10001"/>
                  </a:ext>
                </a:extLst>
              </a:tr>
            </a:tbl>
          </a:graphicData>
        </a:graphic>
      </p:graphicFrame>
      <p:sp>
        <p:nvSpPr>
          <p:cNvPr id="2" name="フッター プレースホルダー 1"/>
          <p:cNvSpPr>
            <a:spLocks noGrp="1"/>
          </p:cNvSpPr>
          <p:nvPr>
            <p:ph type="ftr" sz="quarter" idx="11"/>
          </p:nvPr>
        </p:nvSpPr>
        <p:spPr/>
        <p:txBody>
          <a:bodyPr/>
          <a:lstStyle/>
          <a:p>
            <a:pPr>
              <a:defRPr/>
            </a:pPr>
            <a:r>
              <a:rPr lang="en-US" altLang="ja-JP" sz="1000" dirty="0">
                <a:solidFill>
                  <a:prstClr val="black">
                    <a:lumMod val="65000"/>
                    <a:lumOff val="35000"/>
                  </a:prstClr>
                </a:solidFill>
              </a:rPr>
              <a:t>8</a:t>
            </a:r>
          </a:p>
        </p:txBody>
      </p:sp>
    </p:spTree>
    <p:extLst>
      <p:ext uri="{BB962C8B-B14F-4D97-AF65-F5344CB8AC3E}">
        <p14:creationId xmlns:p14="http://schemas.microsoft.com/office/powerpoint/2010/main" val="3977377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95650" y="2730500"/>
            <a:ext cx="3314700" cy="1397000"/>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45720" tIns="27432" rIns="45720" bIns="27432"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Bef>
                <a:spcPts val="0"/>
              </a:spcBef>
              <a:spcAft>
                <a:spcPts val="0"/>
              </a:spcAft>
              <a:defRPr sz="1000"/>
            </a:pPr>
            <a:r>
              <a:rPr lang="ja-JP" altLang="en-US" sz="2200">
                <a:solidFill>
                  <a:srgbClr val="000000"/>
                </a:solidFill>
                <a:latin typeface="ＭＳ Ｐゴシック"/>
              </a:rPr>
              <a:t>このページは空白です。</a:t>
            </a:r>
          </a:p>
        </p:txBody>
      </p:sp>
    </p:spTree>
    <p:extLst>
      <p:ext uri="{BB962C8B-B14F-4D97-AF65-F5344CB8AC3E}">
        <p14:creationId xmlns:p14="http://schemas.microsoft.com/office/powerpoint/2010/main" val="212168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a:spLocks noGrp="1" noChangeArrowheads="1"/>
          </p:cNvSpPr>
          <p:nvPr>
            <p:ph type="ctrTitle"/>
          </p:nvPr>
        </p:nvSpPr>
        <p:spPr>
          <a:xfrm>
            <a:off x="163513" y="2565400"/>
            <a:ext cx="9594850" cy="1470025"/>
          </a:xfrm>
          <a:solidFill>
            <a:srgbClr val="CCFFCC"/>
          </a:solidFill>
          <a:ln w="57150" cmpd="thickThin">
            <a:solidFill>
              <a:schemeClr val="tx1"/>
            </a:solidFill>
            <a:miter lim="800000"/>
            <a:headEnd/>
            <a:tailEnd/>
          </a:ln>
        </p:spPr>
        <p:txBody>
          <a:bodyPr/>
          <a:lstStyle/>
          <a:p>
            <a:pPr>
              <a:spcBef>
                <a:spcPct val="50000"/>
              </a:spcBef>
              <a:defRPr/>
            </a:pPr>
            <a:r>
              <a:rPr lang="ja-JP" altLang="en-US" sz="2400" dirty="0">
                <a:latin typeface="+mj-ea"/>
              </a:rPr>
              <a:t>　１．警告からエラー（返戻）への移行（令和５年１１月審査対応）について</a:t>
            </a:r>
          </a:p>
        </p:txBody>
      </p:sp>
      <p:sp>
        <p:nvSpPr>
          <p:cNvPr id="4" name="フッター プレースホルダー 1"/>
          <p:cNvSpPr>
            <a:spLocks noGrp="1"/>
          </p:cNvSpPr>
          <p:nvPr>
            <p:ph type="ftr" sz="quarter" idx="11"/>
          </p:nvPr>
        </p:nvSpPr>
        <p:spPr>
          <a:xfrm>
            <a:off x="3281363" y="6356351"/>
            <a:ext cx="3343275" cy="365125"/>
          </a:xfrm>
        </p:spPr>
        <p:txBody>
          <a:bodyPr anchor="ctr"/>
          <a:lstStyle/>
          <a:p>
            <a:pPr>
              <a:defRPr/>
            </a:pPr>
            <a:r>
              <a:rPr lang="en-US" altLang="ja-JP" sz="1000" dirty="0">
                <a:solidFill>
                  <a:prstClr val="black">
                    <a:lumMod val="65000"/>
                    <a:lumOff val="35000"/>
                  </a:prstClr>
                </a:solidFill>
              </a:rPr>
              <a:t>1</a:t>
            </a:r>
          </a:p>
        </p:txBody>
      </p:sp>
    </p:spTree>
    <p:extLst>
      <p:ext uri="{BB962C8B-B14F-4D97-AF65-F5344CB8AC3E}">
        <p14:creationId xmlns:p14="http://schemas.microsoft.com/office/powerpoint/2010/main" val="152836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　１．警告からエラー（返戻）への移行（</a:t>
            </a:r>
            <a:r>
              <a:rPr lang="zh-TW" altLang="en-US" sz="1600" b="1" dirty="0">
                <a:latin typeface="+mn-ea"/>
              </a:rPr>
              <a:t>令和</a:t>
            </a:r>
            <a:r>
              <a:rPr lang="ja-JP" altLang="en-US" sz="1600" b="1" dirty="0">
                <a:latin typeface="+mn-ea"/>
              </a:rPr>
              <a:t>５</a:t>
            </a:r>
            <a:r>
              <a:rPr lang="zh-TW" altLang="en-US" sz="1600" b="1" dirty="0">
                <a:latin typeface="+mn-ea"/>
              </a:rPr>
              <a:t>年１</a:t>
            </a:r>
            <a:r>
              <a:rPr lang="ja-JP" altLang="en-US" sz="1600" b="1" dirty="0">
                <a:latin typeface="+mn-ea"/>
              </a:rPr>
              <a:t>１</a:t>
            </a:r>
            <a:r>
              <a:rPr lang="zh-TW" altLang="en-US" sz="1600" b="1" dirty="0">
                <a:latin typeface="+mn-ea"/>
              </a:rPr>
              <a:t>月審査対応</a:t>
            </a:r>
            <a:r>
              <a:rPr lang="ja-JP" altLang="en-US" sz="1600" b="1" dirty="0">
                <a:latin typeface="+mn-ea"/>
              </a:rPr>
              <a:t>）について</a:t>
            </a:r>
          </a:p>
        </p:txBody>
      </p:sp>
      <p:sp>
        <p:nvSpPr>
          <p:cNvPr id="9" name="AutoShape 2"/>
          <p:cNvSpPr>
            <a:spLocks noChangeArrowheads="1"/>
          </p:cNvSpPr>
          <p:nvPr/>
        </p:nvSpPr>
        <p:spPr bwMode="auto">
          <a:xfrm>
            <a:off x="252675" y="2338555"/>
            <a:ext cx="9433046" cy="3984320"/>
          </a:xfrm>
          <a:prstGeom prst="roundRect">
            <a:avLst>
              <a:gd name="adj" fmla="val 2377"/>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10" name="AutoShape 2"/>
          <p:cNvSpPr>
            <a:spLocks noChangeArrowheads="1"/>
          </p:cNvSpPr>
          <p:nvPr/>
        </p:nvSpPr>
        <p:spPr bwMode="auto">
          <a:xfrm>
            <a:off x="247050" y="874216"/>
            <a:ext cx="9433046" cy="916351"/>
          </a:xfrm>
          <a:prstGeom prst="roundRect">
            <a:avLst>
              <a:gd name="adj" fmla="val 9136"/>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11" name="角丸四角形 10"/>
          <p:cNvSpPr/>
          <p:nvPr/>
        </p:nvSpPr>
        <p:spPr>
          <a:xfrm>
            <a:off x="237975" y="586216"/>
            <a:ext cx="3600000" cy="288000"/>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（１）概要</a:t>
            </a:r>
          </a:p>
        </p:txBody>
      </p:sp>
      <p:sp>
        <p:nvSpPr>
          <p:cNvPr id="12" name="テキスト ボックス 11"/>
          <p:cNvSpPr txBox="1"/>
          <p:nvPr/>
        </p:nvSpPr>
        <p:spPr>
          <a:xfrm>
            <a:off x="247050" y="891468"/>
            <a:ext cx="9433495" cy="553998"/>
          </a:xfrm>
          <a:prstGeom prst="rect">
            <a:avLst/>
          </a:prstGeom>
          <a:noFill/>
        </p:spPr>
        <p:txBody>
          <a:bodyPr wrap="square" rtlCol="0">
            <a:spAutoFit/>
          </a:bodyPr>
          <a:lstStyle/>
          <a:p>
            <a:pPr>
              <a:lnSpc>
                <a:spcPts val="1800"/>
              </a:lnSpc>
              <a:spcBef>
                <a:spcPts val="0"/>
              </a:spcBef>
            </a:pPr>
            <a:r>
              <a:rPr lang="ja-JP" altLang="en-US" sz="1400" dirty="0">
                <a:latin typeface="ＭＳ Ｐゴシック"/>
                <a:ea typeface="ＭＳ Ｐゴシック" pitchFamily="50" charset="-128"/>
              </a:rPr>
              <a:t>○ </a:t>
            </a:r>
            <a:r>
              <a:rPr lang="ja-JP" altLang="en-US" sz="1400" dirty="0">
                <a:latin typeface="+mn-ea"/>
              </a:rPr>
              <a:t>令和５年度の「警告」から「エラー（返戻）」への移行については、福祉・介護職員等ベースアップ等支援加算にかかるエ</a:t>
            </a:r>
            <a:endParaRPr lang="en-US" altLang="ja-JP" sz="1400" dirty="0">
              <a:latin typeface="+mn-ea"/>
            </a:endParaRPr>
          </a:p>
          <a:p>
            <a:pPr>
              <a:lnSpc>
                <a:spcPts val="1800"/>
              </a:lnSpc>
              <a:spcBef>
                <a:spcPts val="0"/>
              </a:spcBef>
            </a:pPr>
            <a:r>
              <a:rPr lang="ja-JP" altLang="en-US" sz="1400" dirty="0">
                <a:latin typeface="+mn-ea"/>
              </a:rPr>
              <a:t>　　ラーコードおよび審査機能強化にて追加する新規エラーコードをエラー移行する。</a:t>
            </a:r>
            <a:endParaRPr lang="ja-JP" altLang="en-US" sz="1400" dirty="0">
              <a:latin typeface="ＭＳ Ｐゴシック"/>
            </a:endParaRPr>
          </a:p>
        </p:txBody>
      </p:sp>
      <p:graphicFrame>
        <p:nvGraphicFramePr>
          <p:cNvPr id="13" name="Group 135"/>
          <p:cNvGraphicFramePr>
            <a:graphicFrameLocks noGrp="1"/>
          </p:cNvGraphicFramePr>
          <p:nvPr/>
        </p:nvGraphicFramePr>
        <p:xfrm>
          <a:off x="642341" y="3710208"/>
          <a:ext cx="8650828" cy="1140391"/>
        </p:xfrm>
        <a:graphic>
          <a:graphicData uri="http://schemas.openxmlformats.org/drawingml/2006/table">
            <a:tbl>
              <a:tblPr/>
              <a:tblGrid>
                <a:gridCol w="504056">
                  <a:extLst>
                    <a:ext uri="{9D8B030D-6E8A-4147-A177-3AD203B41FA5}">
                      <a16:colId xmlns:a16="http://schemas.microsoft.com/office/drawing/2014/main" val="20000"/>
                    </a:ext>
                  </a:extLst>
                </a:gridCol>
                <a:gridCol w="1450772">
                  <a:extLst>
                    <a:ext uri="{9D8B030D-6E8A-4147-A177-3AD203B41FA5}">
                      <a16:colId xmlns:a16="http://schemas.microsoft.com/office/drawing/2014/main" val="20001"/>
                    </a:ext>
                  </a:extLst>
                </a:gridCol>
                <a:gridCol w="1116000">
                  <a:extLst>
                    <a:ext uri="{9D8B030D-6E8A-4147-A177-3AD203B41FA5}">
                      <a16:colId xmlns:a16="http://schemas.microsoft.com/office/drawing/2014/main" val="20002"/>
                    </a:ext>
                  </a:extLst>
                </a:gridCol>
                <a:gridCol w="1116000">
                  <a:extLst>
                    <a:ext uri="{9D8B030D-6E8A-4147-A177-3AD203B41FA5}">
                      <a16:colId xmlns:a16="http://schemas.microsoft.com/office/drawing/2014/main" val="20003"/>
                    </a:ext>
                  </a:extLst>
                </a:gridCol>
                <a:gridCol w="1116000">
                  <a:extLst>
                    <a:ext uri="{9D8B030D-6E8A-4147-A177-3AD203B41FA5}">
                      <a16:colId xmlns:a16="http://schemas.microsoft.com/office/drawing/2014/main" val="20004"/>
                    </a:ext>
                  </a:extLst>
                </a:gridCol>
                <a:gridCol w="1116000">
                  <a:extLst>
                    <a:ext uri="{9D8B030D-6E8A-4147-A177-3AD203B41FA5}">
                      <a16:colId xmlns:a16="http://schemas.microsoft.com/office/drawing/2014/main" val="20005"/>
                    </a:ext>
                  </a:extLst>
                </a:gridCol>
                <a:gridCol w="1116000">
                  <a:extLst>
                    <a:ext uri="{9D8B030D-6E8A-4147-A177-3AD203B41FA5}">
                      <a16:colId xmlns:a16="http://schemas.microsoft.com/office/drawing/2014/main" val="20006"/>
                    </a:ext>
                  </a:extLst>
                </a:gridCol>
                <a:gridCol w="1116000">
                  <a:extLst>
                    <a:ext uri="{9D8B030D-6E8A-4147-A177-3AD203B41FA5}">
                      <a16:colId xmlns:a16="http://schemas.microsoft.com/office/drawing/2014/main" val="20007"/>
                    </a:ext>
                  </a:extLst>
                </a:gridCol>
              </a:tblGrid>
              <a:tr h="360040">
                <a:tc>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時期</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対応内容</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gridSpan="3">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上期</a:t>
                      </a:r>
                      <a:endParaRPr kumimoji="1" lang="en-US" altLang="ja-JP" sz="1050" b="1" i="0" u="none" strike="noStrike" cap="none" normalizeH="0" baseline="0" dirty="0">
                        <a:ln>
                          <a:noFill/>
                        </a:ln>
                        <a:solidFill>
                          <a:schemeClr val="bg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ts val="900"/>
                        </a:lnSpc>
                        <a:spcBef>
                          <a:spcPts val="0"/>
                        </a:spcBef>
                        <a:spcAft>
                          <a:spcPct val="0"/>
                        </a:spcAft>
                        <a:buClrTx/>
                        <a:buSzTx/>
                        <a:buFontTx/>
                        <a:buNone/>
                        <a:tabLst/>
                      </a:pPr>
                      <a:r>
                        <a:rPr kumimoji="1" lang="ja-JP" altLang="en-US" sz="1050" b="1" i="0" u="none" strike="noStrike" cap="none" normalizeH="0" baseline="0" dirty="0">
                          <a:ln>
                            <a:noFill/>
                          </a:ln>
                          <a:solidFill>
                            <a:schemeClr val="bg1"/>
                          </a:solidFill>
                          <a:effectLst/>
                          <a:latin typeface="Arial" charset="0"/>
                          <a:ea typeface="ＭＳ Ｐゴシック" pitchFamily="50" charset="-128"/>
                        </a:rPr>
                        <a:t>下期</a:t>
                      </a: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5B9BD5"/>
                    </a:solidFill>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9060" marR="99060" marT="45718" marB="4571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val="10000"/>
                  </a:ext>
                </a:extLst>
              </a:tr>
              <a:tr h="7803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令和</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５年度</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警告からエラーに移行</a:t>
                      </a:r>
                      <a:endParaRPr kumimoji="1" lang="en-US" altLang="ja-JP" sz="900" b="0" i="0" u="none" strike="noStrike" cap="none" normalizeH="0" baseline="0" dirty="0">
                        <a:ln>
                          <a:noFill/>
                        </a:ln>
                        <a:solidFill>
                          <a:schemeClr val="tx1"/>
                        </a:solidFill>
                        <a:effectLst/>
                        <a:latin typeface="Arial" charset="0"/>
                        <a:ea typeface="ＭＳ Ｐゴシック" pitchFamily="50" charset="-128"/>
                      </a:endParaRPr>
                    </a:p>
                  </a:txBody>
                  <a:tcPr marL="91441" marR="91441" marT="45711" marB="45711"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dirty="0"/>
                    </a:p>
                  </a:txBody>
                  <a:tcPr marL="91441" marR="91441" marT="45711" marB="45711" horzOverflow="overflow">
                    <a:lnL w="6350" cap="flat" cmpd="sng" algn="ctr">
                      <a:solidFill>
                        <a:schemeClr val="tx1"/>
                      </a:solidFill>
                      <a:prstDash val="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4" name="AutoShape 75"/>
          <p:cNvSpPr>
            <a:spLocks noChangeArrowheads="1"/>
          </p:cNvSpPr>
          <p:nvPr/>
        </p:nvSpPr>
        <p:spPr bwMode="auto">
          <a:xfrm>
            <a:off x="3769407" y="4660833"/>
            <a:ext cx="3276000" cy="138881"/>
          </a:xfrm>
          <a:prstGeom prst="homePlate">
            <a:avLst>
              <a:gd name="adj" fmla="val 57482"/>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警告（★）</a:t>
            </a:r>
            <a:endParaRPr lang="en-US" altLang="ja-JP" sz="950" dirty="0">
              <a:solidFill>
                <a:srgbClr val="000000"/>
              </a:solidFill>
              <a:latin typeface="ＭＳ Ｐゴシック"/>
              <a:ea typeface="ＭＳ Ｐゴシック"/>
            </a:endParaRPr>
          </a:p>
        </p:txBody>
      </p:sp>
      <p:pic>
        <p:nvPicPr>
          <p:cNvPr id="15" name="図 14"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52044" y="4177092"/>
            <a:ext cx="246675" cy="276395"/>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45688" y="3494184"/>
            <a:ext cx="246675" cy="2371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7330107" y="3494184"/>
            <a:ext cx="2141227" cy="253916"/>
          </a:xfrm>
          <a:prstGeom prst="rect">
            <a:avLst/>
          </a:prstGeom>
          <a:noFill/>
        </p:spPr>
        <p:txBody>
          <a:bodyPr wrap="square" rtlCol="0">
            <a:spAutoFit/>
          </a:bodyPr>
          <a:lstStyle/>
          <a:p>
            <a:r>
              <a:rPr lang="ja-JP" altLang="en-US" sz="1050" dirty="0">
                <a:solidFill>
                  <a:prstClr val="black"/>
                </a:solidFill>
                <a:ea typeface="ＭＳ Ｐゴシック" pitchFamily="50" charset="-128"/>
              </a:rPr>
              <a:t>：</a:t>
            </a:r>
            <a:r>
              <a:rPr lang="ja-JP" altLang="en-US" sz="1050" kern="100" dirty="0">
                <a:solidFill>
                  <a:prstClr val="black"/>
                </a:solidFill>
                <a:ea typeface="ＭＳ Ｐゴシック" pitchFamily="50" charset="-128"/>
              </a:rPr>
              <a:t>審査</a:t>
            </a:r>
            <a:r>
              <a:rPr lang="ja-JP" altLang="en-US" sz="1050" dirty="0">
                <a:solidFill>
                  <a:prstClr val="black"/>
                </a:solidFill>
                <a:ea typeface="ＭＳ Ｐゴシック" pitchFamily="50" charset="-128"/>
              </a:rPr>
              <a:t>支払等システムへのリリース　</a:t>
            </a:r>
          </a:p>
        </p:txBody>
      </p:sp>
      <p:sp>
        <p:nvSpPr>
          <p:cNvPr id="18" name="AutoShape 75"/>
          <p:cNvSpPr>
            <a:spLocks noChangeArrowheads="1"/>
          </p:cNvSpPr>
          <p:nvPr/>
        </p:nvSpPr>
        <p:spPr bwMode="auto">
          <a:xfrm>
            <a:off x="7064412" y="4656069"/>
            <a:ext cx="2196000" cy="130014"/>
          </a:xfrm>
          <a:prstGeom prst="homePlate">
            <a:avLst>
              <a:gd name="adj" fmla="val 56772"/>
            </a:avLst>
          </a:prstGeom>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エラー</a:t>
            </a:r>
            <a:endParaRPr lang="en-US" altLang="ja-JP" sz="950" dirty="0">
              <a:solidFill>
                <a:srgbClr val="000000"/>
              </a:solidFill>
              <a:latin typeface="ＭＳ Ｐゴシック"/>
              <a:ea typeface="ＭＳ Ｐゴシック"/>
            </a:endParaRPr>
          </a:p>
        </p:txBody>
      </p:sp>
      <p:pic>
        <p:nvPicPr>
          <p:cNvPr id="19" name="図 18" descr="C:\Users\FJPC\AppData\Local\Microsoft\Windows\Temporary Internet Files\Content.IE5\EAKPU4HJ\lgi01a201309022300[1].jpg"/>
          <p:cNvPicPr>
            <a:picLocks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9688" y="4380161"/>
            <a:ext cx="252756" cy="283208"/>
          </a:xfrm>
          <a:prstGeom prst="rect">
            <a:avLst/>
          </a:prstGeom>
          <a:noFill/>
          <a:extLst>
            <a:ext uri="{909E8E84-426E-40DD-AFC4-6F175D3DCCD1}">
              <a14:hiddenFill xmlns:a14="http://schemas.microsoft.com/office/drawing/2010/main">
                <a:solidFill>
                  <a:srgbClr val="FFFFFF"/>
                </a:solidFill>
              </a14:hiddenFill>
            </a:ext>
          </a:extLst>
        </p:spPr>
      </p:pic>
      <p:sp>
        <p:nvSpPr>
          <p:cNvPr id="21" name="AutoShape 75"/>
          <p:cNvSpPr>
            <a:spLocks noChangeArrowheads="1"/>
          </p:cNvSpPr>
          <p:nvPr/>
        </p:nvSpPr>
        <p:spPr bwMode="auto">
          <a:xfrm>
            <a:off x="3765108" y="4469237"/>
            <a:ext cx="3276000" cy="123183"/>
          </a:xfrm>
          <a:prstGeom prst="homePlate">
            <a:avLst>
              <a:gd name="adj" fmla="val 57482"/>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lnSpc>
                <a:spcPts val="1300"/>
              </a:lnSpc>
              <a:buFontTx/>
              <a:buNone/>
              <a:defRPr sz="1000"/>
            </a:pPr>
            <a:r>
              <a:rPr lang="ja-JP" altLang="en-US" sz="950" dirty="0">
                <a:solidFill>
                  <a:srgbClr val="000000"/>
                </a:solidFill>
                <a:latin typeface="ＭＳ Ｐゴシック"/>
                <a:ea typeface="ＭＳ Ｐゴシック"/>
              </a:rPr>
              <a:t>事業所への周知</a:t>
            </a:r>
            <a:endParaRPr lang="en-US" altLang="ja-JP" sz="950" dirty="0">
              <a:solidFill>
                <a:srgbClr val="000000"/>
              </a:solidFill>
              <a:latin typeface="ＭＳ Ｐゴシック"/>
              <a:ea typeface="ＭＳ Ｐゴシック"/>
            </a:endParaRPr>
          </a:p>
        </p:txBody>
      </p:sp>
      <p:sp>
        <p:nvSpPr>
          <p:cNvPr id="22" name="テキスト ボックス 21"/>
          <p:cNvSpPr txBox="1"/>
          <p:nvPr/>
        </p:nvSpPr>
        <p:spPr>
          <a:xfrm>
            <a:off x="3752044" y="4257798"/>
            <a:ext cx="864096" cy="253916"/>
          </a:xfrm>
          <a:prstGeom prst="rect">
            <a:avLst/>
          </a:prstGeom>
          <a:noFill/>
        </p:spPr>
        <p:txBody>
          <a:bodyPr wrap="square" rtlCol="0">
            <a:spAutoFit/>
          </a:bodyPr>
          <a:lstStyle/>
          <a:p>
            <a:r>
              <a:rPr lang="ja-JP" altLang="en-US" sz="1050" dirty="0">
                <a:solidFill>
                  <a:prstClr val="black"/>
                </a:solidFill>
              </a:rPr>
              <a:t>６</a:t>
            </a:r>
            <a:r>
              <a:rPr lang="ja-JP" altLang="en-US" sz="1050" dirty="0">
                <a:solidFill>
                  <a:prstClr val="black"/>
                </a:solidFill>
                <a:ea typeface="ＭＳ Ｐゴシック" pitchFamily="50" charset="-128"/>
              </a:rPr>
              <a:t>月　</a:t>
            </a:r>
          </a:p>
        </p:txBody>
      </p:sp>
      <p:sp>
        <p:nvSpPr>
          <p:cNvPr id="23" name="テキスト ボックス 22"/>
          <p:cNvSpPr txBox="1"/>
          <p:nvPr/>
        </p:nvSpPr>
        <p:spPr>
          <a:xfrm>
            <a:off x="7208428" y="4408566"/>
            <a:ext cx="997508" cy="253916"/>
          </a:xfrm>
          <a:prstGeom prst="rect">
            <a:avLst/>
          </a:prstGeom>
          <a:noFill/>
        </p:spPr>
        <p:txBody>
          <a:bodyPr wrap="square" rtlCol="0">
            <a:spAutoFit/>
          </a:bodyPr>
          <a:lstStyle/>
          <a:p>
            <a:r>
              <a:rPr lang="en-US" altLang="ja-JP" sz="1050" dirty="0"/>
              <a:t>11</a:t>
            </a:r>
            <a:r>
              <a:rPr lang="ja-JP" altLang="en-US" sz="1050" dirty="0">
                <a:solidFill>
                  <a:prstClr val="black"/>
                </a:solidFill>
                <a:ea typeface="ＭＳ Ｐゴシック" pitchFamily="50" charset="-128"/>
              </a:rPr>
              <a:t>月（予定）　</a:t>
            </a:r>
          </a:p>
        </p:txBody>
      </p:sp>
      <p:sp>
        <p:nvSpPr>
          <p:cNvPr id="24" name="角丸四角形 23"/>
          <p:cNvSpPr/>
          <p:nvPr/>
        </p:nvSpPr>
        <p:spPr>
          <a:xfrm>
            <a:off x="237975" y="2046618"/>
            <a:ext cx="3600000" cy="288000"/>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（２）対応スケジュール</a:t>
            </a:r>
          </a:p>
        </p:txBody>
      </p:sp>
      <p:sp>
        <p:nvSpPr>
          <p:cNvPr id="25" name="テキスト ボックス 24"/>
          <p:cNvSpPr txBox="1"/>
          <p:nvPr/>
        </p:nvSpPr>
        <p:spPr>
          <a:xfrm>
            <a:off x="252675" y="2362435"/>
            <a:ext cx="9433493" cy="1015663"/>
          </a:xfrm>
          <a:prstGeom prst="rect">
            <a:avLst/>
          </a:prstGeom>
          <a:noFill/>
        </p:spPr>
        <p:txBody>
          <a:bodyPr wrap="square" rtlCol="0">
            <a:spAutoFit/>
          </a:bodyPr>
          <a:lstStyle/>
          <a:p>
            <a:pPr>
              <a:lnSpc>
                <a:spcPts val="1800"/>
              </a:lnSpc>
              <a:spcBef>
                <a:spcPts val="0"/>
              </a:spcBef>
            </a:pPr>
            <a:r>
              <a:rPr lang="ja-JP" altLang="en-US" sz="1400" dirty="0">
                <a:latin typeface="ＭＳ Ｐゴシック"/>
                <a:ea typeface="ＭＳ Ｐゴシック" pitchFamily="50" charset="-128"/>
              </a:rPr>
              <a:t>○ 「警告」から「エラー（返戻）」</a:t>
            </a:r>
            <a:r>
              <a:rPr lang="ja-JP" altLang="en-US" sz="1400" dirty="0" err="1">
                <a:latin typeface="ＭＳ Ｐゴシック"/>
                <a:ea typeface="ＭＳ Ｐゴシック" pitchFamily="50" charset="-128"/>
              </a:rPr>
              <a:t>への</a:t>
            </a:r>
            <a:r>
              <a:rPr lang="ja-JP" altLang="en-US" sz="1400" dirty="0">
                <a:latin typeface="ＭＳ Ｐゴシック"/>
                <a:ea typeface="ＭＳ Ｐゴシック" pitchFamily="50" charset="-128"/>
              </a:rPr>
              <a:t>移行については、サービス提供事業所等への周知期間を確保するため、審査支払等シ</a:t>
            </a:r>
            <a:endParaRPr lang="en-US" altLang="ja-JP" sz="1400" dirty="0">
              <a:latin typeface="ＭＳ Ｐゴシック"/>
              <a:ea typeface="ＭＳ Ｐゴシック" pitchFamily="50" charset="-128"/>
            </a:endParaRPr>
          </a:p>
          <a:p>
            <a:pPr>
              <a:lnSpc>
                <a:spcPts val="1800"/>
              </a:lnSpc>
              <a:spcBef>
                <a:spcPts val="0"/>
              </a:spcBef>
            </a:pPr>
            <a:r>
              <a:rPr lang="ja-JP" altLang="en-US" sz="1400" dirty="0">
                <a:latin typeface="ＭＳ Ｐゴシック"/>
                <a:ea typeface="ＭＳ Ｐゴシック" pitchFamily="50" charset="-128"/>
              </a:rPr>
              <a:t>　　ステムにおいて、令和５年６月審査分より移行対象のエラーコードであることが分かるようエラーメッセージの文頭に★を</a:t>
            </a:r>
            <a:endParaRPr lang="en-US" altLang="ja-JP" sz="1400" dirty="0">
              <a:latin typeface="ＭＳ Ｐゴシック"/>
              <a:ea typeface="ＭＳ Ｐゴシック" pitchFamily="50" charset="-128"/>
            </a:endParaRPr>
          </a:p>
          <a:p>
            <a:pPr>
              <a:lnSpc>
                <a:spcPts val="1800"/>
              </a:lnSpc>
              <a:spcBef>
                <a:spcPts val="0"/>
              </a:spcBef>
            </a:pPr>
            <a:r>
              <a:rPr lang="ja-JP" altLang="en-US" sz="1400" dirty="0">
                <a:latin typeface="ＭＳ Ｐゴシック"/>
                <a:ea typeface="ＭＳ Ｐゴシック" pitchFamily="50" charset="-128"/>
              </a:rPr>
              <a:t>　　付与したところ。</a:t>
            </a:r>
            <a:endParaRPr lang="en-US" altLang="ja-JP" sz="1400" dirty="0">
              <a:latin typeface="ＭＳ Ｐゴシック"/>
              <a:ea typeface="ＭＳ Ｐゴシック" pitchFamily="50" charset="-128"/>
            </a:endParaRPr>
          </a:p>
          <a:p>
            <a:pPr>
              <a:lnSpc>
                <a:spcPts val="1800"/>
              </a:lnSpc>
              <a:spcBef>
                <a:spcPts val="0"/>
              </a:spcBef>
            </a:pPr>
            <a:r>
              <a:rPr lang="ja-JP" altLang="en-US" sz="1400" dirty="0">
                <a:latin typeface="ＭＳ Ｐゴシック"/>
                <a:ea typeface="ＭＳ Ｐゴシック" pitchFamily="50" charset="-128"/>
              </a:rPr>
              <a:t>○ 例年同様、令和５年１１月審査分（１０月サービス提供分）より、「警告」から「エラー（返戻）」</a:t>
            </a:r>
            <a:r>
              <a:rPr lang="ja-JP" altLang="en-US" sz="1400" dirty="0" err="1">
                <a:latin typeface="ＭＳ Ｐゴシック"/>
                <a:ea typeface="ＭＳ Ｐゴシック" pitchFamily="50" charset="-128"/>
              </a:rPr>
              <a:t>への</a:t>
            </a:r>
            <a:r>
              <a:rPr lang="ja-JP" altLang="en-US" sz="1400" dirty="0">
                <a:latin typeface="ＭＳ Ｐゴシック"/>
                <a:ea typeface="ＭＳ Ｐゴシック" pitchFamily="50" charset="-128"/>
              </a:rPr>
              <a:t>移行を実施する。</a:t>
            </a:r>
            <a:endParaRPr lang="en-US" altLang="ja-JP" sz="1400" dirty="0">
              <a:latin typeface="ＭＳ Ｐゴシック"/>
              <a:ea typeface="ＭＳ Ｐゴシック" pitchFamily="50" charset="-128"/>
            </a:endParaRPr>
          </a:p>
        </p:txBody>
      </p:sp>
      <p:sp>
        <p:nvSpPr>
          <p:cNvPr id="26" name="正方形/長方形 25"/>
          <p:cNvSpPr/>
          <p:nvPr/>
        </p:nvSpPr>
        <p:spPr>
          <a:xfrm>
            <a:off x="7568468" y="4954723"/>
            <a:ext cx="1649358" cy="432048"/>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sz="1000" dirty="0">
                <a:solidFill>
                  <a:prstClr val="black"/>
                </a:solidFill>
              </a:rPr>
              <a:t>★：警告（エラー移行対象）</a:t>
            </a:r>
            <a:endParaRPr lang="en-US" altLang="ja-JP" sz="1000" dirty="0">
              <a:solidFill>
                <a:prstClr val="black"/>
              </a:solidFill>
            </a:endParaRPr>
          </a:p>
        </p:txBody>
      </p:sp>
      <p:sp>
        <p:nvSpPr>
          <p:cNvPr id="27" name="フッター プレースホルダー 1"/>
          <p:cNvSpPr>
            <a:spLocks noGrp="1"/>
          </p:cNvSpPr>
          <p:nvPr>
            <p:ph type="ftr" sz="quarter" idx="11"/>
          </p:nvPr>
        </p:nvSpPr>
        <p:spPr>
          <a:xfrm>
            <a:off x="3281363" y="6356351"/>
            <a:ext cx="3343275" cy="365125"/>
          </a:xfrm>
        </p:spPr>
        <p:txBody>
          <a:bodyPr/>
          <a:lstStyle/>
          <a:p>
            <a:pPr>
              <a:defRPr/>
            </a:pPr>
            <a:r>
              <a:rPr lang="en-US" altLang="ja-JP" sz="1000" dirty="0">
                <a:solidFill>
                  <a:prstClr val="black">
                    <a:lumMod val="65000"/>
                    <a:lumOff val="35000"/>
                  </a:prstClr>
                </a:solidFill>
              </a:rPr>
              <a:t>2</a:t>
            </a:r>
          </a:p>
        </p:txBody>
      </p:sp>
    </p:spTree>
    <p:extLst>
      <p:ext uri="{BB962C8B-B14F-4D97-AF65-F5344CB8AC3E}">
        <p14:creationId xmlns:p14="http://schemas.microsoft.com/office/powerpoint/2010/main" val="2076454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a:spLocks noGrp="1" noChangeArrowheads="1"/>
          </p:cNvSpPr>
          <p:nvPr>
            <p:ph type="ctrTitle"/>
          </p:nvPr>
        </p:nvSpPr>
        <p:spPr>
          <a:xfrm>
            <a:off x="163513" y="2565400"/>
            <a:ext cx="9594850" cy="1470025"/>
          </a:xfrm>
          <a:solidFill>
            <a:srgbClr val="CCFFCC"/>
          </a:solidFill>
          <a:ln w="57150" cmpd="thickThin">
            <a:solidFill>
              <a:schemeClr val="tx1"/>
            </a:solidFill>
            <a:miter lim="800000"/>
            <a:headEnd/>
            <a:tailEnd/>
          </a:ln>
        </p:spPr>
        <p:txBody>
          <a:bodyPr/>
          <a:lstStyle/>
          <a:p>
            <a:pPr>
              <a:spcBef>
                <a:spcPct val="50000"/>
              </a:spcBef>
              <a:defRPr/>
            </a:pPr>
            <a:r>
              <a:rPr lang="ja-JP" altLang="en-US" sz="2400" dirty="0">
                <a:latin typeface="+mj-ea"/>
              </a:rPr>
              <a:t>　２．</a:t>
            </a:r>
            <a:r>
              <a:rPr lang="ja-JP" altLang="en-US" sz="2400" dirty="0">
                <a:solidFill>
                  <a:prstClr val="black"/>
                </a:solidFill>
                <a:latin typeface="+mn-ea"/>
              </a:rPr>
              <a:t>令和５年１１月審査対応</a:t>
            </a:r>
            <a:r>
              <a:rPr lang="ja-JP" altLang="en-US" sz="2400" dirty="0">
                <a:solidFill>
                  <a:prstClr val="black"/>
                </a:solidFill>
              </a:rPr>
              <a:t>の</a:t>
            </a:r>
            <a:r>
              <a:rPr lang="ja-JP" altLang="en-US" sz="2400" dirty="0">
                <a:solidFill>
                  <a:schemeClr val="tx1"/>
                </a:solidFill>
              </a:rPr>
              <a:t>エラー</a:t>
            </a:r>
            <a:r>
              <a:rPr lang="ja-JP" altLang="en-US" sz="2400" dirty="0">
                <a:solidFill>
                  <a:prstClr val="black"/>
                </a:solidFill>
              </a:rPr>
              <a:t>移行対象エラーコード一覧</a:t>
            </a:r>
            <a:endParaRPr lang="ja-JP" altLang="en-US" sz="2400" dirty="0">
              <a:latin typeface="+mj-ea"/>
            </a:endParaRPr>
          </a:p>
        </p:txBody>
      </p:sp>
      <p:sp>
        <p:nvSpPr>
          <p:cNvPr id="5" name="フッター プレースホルダー 1"/>
          <p:cNvSpPr>
            <a:spLocks noGrp="1"/>
          </p:cNvSpPr>
          <p:nvPr>
            <p:ph type="ftr" sz="quarter" idx="11"/>
          </p:nvPr>
        </p:nvSpPr>
        <p:spPr>
          <a:xfrm>
            <a:off x="3281363" y="6356351"/>
            <a:ext cx="3343275" cy="365125"/>
          </a:xfrm>
        </p:spPr>
        <p:txBody>
          <a:bodyPr anchor="ctr"/>
          <a:lstStyle/>
          <a:p>
            <a:pPr>
              <a:defRPr/>
            </a:pPr>
            <a:r>
              <a:rPr lang="en-US" altLang="ja-JP" sz="1000" dirty="0">
                <a:solidFill>
                  <a:prstClr val="black">
                    <a:lumMod val="65000"/>
                    <a:lumOff val="35000"/>
                  </a:prstClr>
                </a:solidFill>
              </a:rPr>
              <a:t>3</a:t>
            </a:r>
          </a:p>
        </p:txBody>
      </p:sp>
    </p:spTree>
    <p:extLst>
      <p:ext uri="{BB962C8B-B14F-4D97-AF65-F5344CB8AC3E}">
        <p14:creationId xmlns:p14="http://schemas.microsoft.com/office/powerpoint/2010/main" val="87707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2"/>
          <p:cNvSpPr>
            <a:spLocks noChangeArrowheads="1"/>
          </p:cNvSpPr>
          <p:nvPr/>
        </p:nvSpPr>
        <p:spPr bwMode="auto">
          <a:xfrm>
            <a:off x="212100" y="836680"/>
            <a:ext cx="9433046" cy="5519671"/>
          </a:xfrm>
          <a:prstGeom prst="roundRect">
            <a:avLst>
              <a:gd name="adj" fmla="val 1295"/>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40" name="テキスト ボックス 39"/>
          <p:cNvSpPr txBox="1">
            <a:spLocks noChangeArrowheads="1"/>
          </p:cNvSpPr>
          <p:nvPr/>
        </p:nvSpPr>
        <p:spPr bwMode="auto">
          <a:xfrm>
            <a:off x="252602" y="908720"/>
            <a:ext cx="942995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ts val="1500"/>
              </a:lnSpc>
              <a:spcBef>
                <a:spcPts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令和５年１１月審査分</a:t>
            </a:r>
            <a:r>
              <a:rPr lang="ja-JP" altLang="en-US" sz="1400">
                <a:latin typeface="ＭＳ Ｐゴシック" panose="020B0600070205080204" pitchFamily="50" charset="-128"/>
                <a:ea typeface="ＭＳ Ｐゴシック" panose="020B0600070205080204" pitchFamily="50" charset="-128"/>
              </a:rPr>
              <a:t>より７つの</a:t>
            </a:r>
            <a:r>
              <a:rPr lang="ja-JP" altLang="en-US" sz="1400" dirty="0">
                <a:latin typeface="ＭＳ Ｐゴシック" panose="020B0600070205080204" pitchFamily="50" charset="-128"/>
                <a:ea typeface="ＭＳ Ｐゴシック" panose="020B0600070205080204" pitchFamily="50" charset="-128"/>
              </a:rPr>
              <a:t>エラーコードをエラーへ移行する。（次ページ以降参照。）</a:t>
            </a:r>
            <a:endParaRPr lang="en-US" altLang="ja-JP" sz="1400" dirty="0">
              <a:latin typeface="ＭＳ Ｐゴシック" panose="020B0600070205080204" pitchFamily="50" charset="-128"/>
              <a:ea typeface="ＭＳ Ｐゴシック" panose="020B0600070205080204" pitchFamily="50" charset="-128"/>
            </a:endParaRPr>
          </a:p>
          <a:p>
            <a:pPr marL="176213">
              <a:lnSpc>
                <a:spcPts val="1500"/>
              </a:lnSpc>
              <a:spcBef>
                <a:spcPts val="0"/>
              </a:spcBef>
              <a:buFontTx/>
              <a:buNone/>
            </a:pPr>
            <a:r>
              <a:rPr lang="ja-JP" altLang="en-US" sz="1400" dirty="0">
                <a:latin typeface="ＭＳ Ｐゴシック" panose="020B0600070205080204" pitchFamily="50" charset="-128"/>
                <a:ea typeface="ＭＳ Ｐゴシック" panose="020B0600070205080204" pitchFamily="50" charset="-128"/>
              </a:rPr>
              <a:t>なお、移行するエラーコードは、令和５年１１月審査以降、請求情報のサービス提供年月が令和５年９月以前の場合は</a:t>
            </a:r>
            <a:endParaRPr lang="en-US" altLang="ja-JP" sz="1400" dirty="0">
              <a:latin typeface="ＭＳ Ｐゴシック" panose="020B0600070205080204" pitchFamily="50" charset="-128"/>
              <a:ea typeface="ＭＳ Ｐゴシック" panose="020B0600070205080204" pitchFamily="50" charset="-128"/>
            </a:endParaRPr>
          </a:p>
          <a:p>
            <a:pPr marL="176213">
              <a:lnSpc>
                <a:spcPts val="1500"/>
              </a:lnSpc>
              <a:spcBef>
                <a:spcPts val="0"/>
              </a:spcBef>
              <a:buFontTx/>
              <a:buNone/>
            </a:pPr>
            <a:r>
              <a:rPr lang="ja-JP" altLang="en-US" sz="1400" dirty="0">
                <a:latin typeface="ＭＳ Ｐゴシック" panose="020B0600070205080204" pitchFamily="50" charset="-128"/>
                <a:ea typeface="ＭＳ Ｐゴシック" panose="020B0600070205080204" pitchFamily="50" charset="-128"/>
              </a:rPr>
              <a:t>警告または警告（重度）、令和５年１０月以降の場合はエラーとなる。</a:t>
            </a:r>
            <a:endParaRPr lang="en-US" altLang="ja-JP" sz="1400" dirty="0">
              <a:latin typeface="ＭＳ Ｐゴシック" panose="020B0600070205080204" pitchFamily="50" charset="-128"/>
              <a:ea typeface="ＭＳ Ｐゴシック" panose="020B0600070205080204" pitchFamily="50" charset="-128"/>
            </a:endParaRPr>
          </a:p>
        </p:txBody>
      </p:sp>
      <p:sp>
        <p:nvSpPr>
          <p:cNvPr id="7" name="角丸四角形 6"/>
          <p:cNvSpPr/>
          <p:nvPr/>
        </p:nvSpPr>
        <p:spPr>
          <a:xfrm>
            <a:off x="200472" y="548712"/>
            <a:ext cx="6251426" cy="288000"/>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（１）令和５年１１月審査対応のエラー移行対象について</a:t>
            </a:r>
          </a:p>
        </p:txBody>
      </p:sp>
      <p:sp>
        <p:nvSpPr>
          <p:cNvPr id="8"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　２．</a:t>
            </a:r>
            <a:r>
              <a:rPr lang="zh-TW" altLang="en-US" sz="1600" b="1" dirty="0">
                <a:latin typeface="+mn-ea"/>
              </a:rPr>
              <a:t>令和</a:t>
            </a:r>
            <a:r>
              <a:rPr lang="ja-JP" altLang="en-US" sz="1600" b="1" dirty="0">
                <a:latin typeface="+mn-ea"/>
              </a:rPr>
              <a:t>５</a:t>
            </a:r>
            <a:r>
              <a:rPr lang="zh-TW" altLang="en-US" sz="1600" b="1" dirty="0">
                <a:latin typeface="+mn-ea"/>
              </a:rPr>
              <a:t>年１</a:t>
            </a:r>
            <a:r>
              <a:rPr lang="ja-JP" altLang="en-US" sz="1600" b="1" dirty="0">
                <a:latin typeface="+mn-ea"/>
              </a:rPr>
              <a:t>１</a:t>
            </a:r>
            <a:r>
              <a:rPr lang="zh-TW" altLang="en-US" sz="1600" b="1" dirty="0">
                <a:latin typeface="+mn-ea"/>
              </a:rPr>
              <a:t>月審査対応</a:t>
            </a:r>
            <a:r>
              <a:rPr lang="ja-JP" altLang="en-US" sz="1600" b="1" dirty="0">
                <a:latin typeface="+mn-ea"/>
              </a:rPr>
              <a:t>のエラー移行対象エラーコード一覧</a:t>
            </a:r>
          </a:p>
        </p:txBody>
      </p:sp>
      <p:sp>
        <p:nvSpPr>
          <p:cNvPr id="11" name="正方形/長方形 10"/>
          <p:cNvSpPr/>
          <p:nvPr/>
        </p:nvSpPr>
        <p:spPr>
          <a:xfrm>
            <a:off x="1784924" y="2109946"/>
            <a:ext cx="2087956" cy="3565754"/>
          </a:xfrm>
          <a:prstGeom prst="rect">
            <a:avLst/>
          </a:prstGeom>
          <a:solidFill>
            <a:srgbClr val="DEEBF7"/>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886378" y="2118368"/>
            <a:ext cx="2234974" cy="2331201"/>
          </a:xfrm>
          <a:prstGeom prst="rect">
            <a:avLst/>
          </a:prstGeom>
          <a:solidFill>
            <a:srgbClr val="DEEBF7"/>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2032613" y="1835852"/>
            <a:ext cx="1696251" cy="461665"/>
          </a:xfrm>
          <a:prstGeom prst="rect">
            <a:avLst/>
          </a:prstGeom>
          <a:solidFill>
            <a:srgbClr val="5B9BD5"/>
          </a:solidFill>
          <a:ln w="12700">
            <a:solidFill>
              <a:schemeClr val="tx1"/>
            </a:solidFill>
          </a:ln>
        </p:spPr>
        <p:txBody>
          <a:bodyPr wrap="square" rtlCol="0">
            <a:spAutoFit/>
          </a:bodyPr>
          <a:lstStyle/>
          <a:p>
            <a:pPr algn="ctr"/>
            <a:r>
              <a:rPr lang="ja-JP" altLang="en-US" sz="1200" b="1" dirty="0">
                <a:solidFill>
                  <a:schemeClr val="bg1"/>
                </a:solidFill>
                <a:latin typeface="ＭＳ Ｐゴシック" panose="020B0600070205080204" pitchFamily="50" charset="-128"/>
              </a:rPr>
              <a:t>一次審査</a:t>
            </a:r>
            <a:endParaRPr lang="en-US" altLang="ja-JP" sz="1200" b="1" dirty="0">
              <a:solidFill>
                <a:schemeClr val="bg1"/>
              </a:solidFill>
              <a:latin typeface="ＭＳ Ｐゴシック" panose="020B0600070205080204" pitchFamily="50" charset="-128"/>
            </a:endParaRPr>
          </a:p>
          <a:p>
            <a:pPr algn="ctr"/>
            <a:r>
              <a:rPr lang="ja-JP" altLang="en-US" sz="1200" b="1" dirty="0">
                <a:solidFill>
                  <a:schemeClr val="bg1"/>
                </a:solidFill>
                <a:latin typeface="ＭＳ Ｐゴシック" panose="020B0600070205080204" pitchFamily="50" charset="-128"/>
              </a:rPr>
              <a:t>（国保連合会）</a:t>
            </a:r>
            <a:endParaRPr lang="en-US" altLang="ja-JP" sz="1200" b="1" dirty="0">
              <a:solidFill>
                <a:schemeClr val="bg1"/>
              </a:solidFill>
              <a:latin typeface="ＭＳ Ｐゴシック" panose="020B0600070205080204" pitchFamily="50" charset="-128"/>
            </a:endParaRPr>
          </a:p>
        </p:txBody>
      </p:sp>
      <p:sp>
        <p:nvSpPr>
          <p:cNvPr id="14" name="テキスト ボックス 13"/>
          <p:cNvSpPr txBox="1"/>
          <p:nvPr/>
        </p:nvSpPr>
        <p:spPr>
          <a:xfrm>
            <a:off x="6137894" y="1835852"/>
            <a:ext cx="1696251" cy="461665"/>
          </a:xfrm>
          <a:prstGeom prst="rect">
            <a:avLst/>
          </a:prstGeom>
          <a:solidFill>
            <a:srgbClr val="5B9BD5"/>
          </a:solidFill>
          <a:ln w="12700">
            <a:solidFill>
              <a:schemeClr val="tx1"/>
            </a:solidFill>
          </a:ln>
        </p:spPr>
        <p:txBody>
          <a:bodyPr wrap="square" rtlCol="0">
            <a:spAutoFit/>
          </a:bodyPr>
          <a:lstStyle/>
          <a:p>
            <a:pPr algn="ctr"/>
            <a:r>
              <a:rPr lang="ja-JP" altLang="en-US" sz="1200" b="1" dirty="0">
                <a:solidFill>
                  <a:schemeClr val="bg1"/>
                </a:solidFill>
                <a:latin typeface="ＭＳ Ｐゴシック" panose="020B0600070205080204" pitchFamily="50" charset="-128"/>
              </a:rPr>
              <a:t>二次審査</a:t>
            </a:r>
            <a:endParaRPr lang="en-US" altLang="ja-JP" sz="1200" b="1" dirty="0">
              <a:solidFill>
                <a:schemeClr val="bg1"/>
              </a:solidFill>
              <a:latin typeface="ＭＳ Ｐゴシック" panose="020B0600070205080204" pitchFamily="50" charset="-128"/>
            </a:endParaRPr>
          </a:p>
          <a:p>
            <a:pPr algn="ctr"/>
            <a:r>
              <a:rPr lang="ja-JP" altLang="en-US" sz="1200" b="1" dirty="0">
                <a:solidFill>
                  <a:schemeClr val="bg1"/>
                </a:solidFill>
                <a:latin typeface="ＭＳ Ｐゴシック" panose="020B0600070205080204" pitchFamily="50" charset="-128"/>
              </a:rPr>
              <a:t>（市町村等）</a:t>
            </a:r>
            <a:endParaRPr lang="en-US" altLang="ja-JP" sz="1200" b="1" dirty="0">
              <a:solidFill>
                <a:schemeClr val="bg1"/>
              </a:solidFill>
              <a:latin typeface="ＭＳ Ｐゴシック" panose="020B0600070205080204" pitchFamily="50" charset="-128"/>
            </a:endParaRPr>
          </a:p>
        </p:txBody>
      </p:sp>
      <p:sp>
        <p:nvSpPr>
          <p:cNvPr id="15" name="フローチャート: 書類 2"/>
          <p:cNvSpPr/>
          <p:nvPr/>
        </p:nvSpPr>
        <p:spPr>
          <a:xfrm>
            <a:off x="2041033" y="2486350"/>
            <a:ext cx="1543815" cy="770895"/>
          </a:xfrm>
          <a:prstGeom prst="flowChartDocumen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サービス提供年月：</a:t>
            </a:r>
            <a:endParaRPr lang="en-US" altLang="ja-JP" sz="1050" dirty="0">
              <a:latin typeface="ＭＳ Ｐゴシック" panose="020B0600070205080204" pitchFamily="50" charset="-128"/>
              <a:ea typeface="ＭＳ Ｐゴシック" panose="020B0600070205080204" pitchFamily="50" charset="-128"/>
            </a:endParaRPr>
          </a:p>
          <a:p>
            <a:pPr algn="ctr"/>
            <a:r>
              <a:rPr lang="ja-JP" altLang="en-US" sz="1050" dirty="0">
                <a:latin typeface="ＭＳ Ｐゴシック" panose="020B0600070205080204" pitchFamily="50" charset="-128"/>
                <a:ea typeface="ＭＳ Ｐゴシック" panose="020B0600070205080204" pitchFamily="50" charset="-128"/>
              </a:rPr>
              <a:t>令和５年９月</a:t>
            </a:r>
            <a:r>
              <a:rPr lang="en-US" altLang="ja-JP" sz="1050" dirty="0">
                <a:latin typeface="ＭＳ Ｐゴシック" panose="020B0600070205080204" pitchFamily="50" charset="-128"/>
                <a:ea typeface="ＭＳ Ｐゴシック" panose="020B0600070205080204" pitchFamily="50" charset="-128"/>
              </a:rPr>
              <a:t>】</a:t>
            </a:r>
          </a:p>
        </p:txBody>
      </p:sp>
      <p:sp>
        <p:nvSpPr>
          <p:cNvPr id="18" name="テキスト ボックス 17"/>
          <p:cNvSpPr txBox="1"/>
          <p:nvPr/>
        </p:nvSpPr>
        <p:spPr>
          <a:xfrm>
            <a:off x="2481638" y="2861217"/>
            <a:ext cx="662604" cy="241980"/>
          </a:xfrm>
          <a:prstGeom prst="rect">
            <a:avLst/>
          </a:prstGeom>
          <a:noFill/>
        </p:spPr>
        <p:txBody>
          <a:bodyPr wrap="square" lIns="36000" tIns="36000" rIns="36000" bIns="36000" rtlCol="0" anchor="ctr">
            <a:spAutoFit/>
          </a:bodyPr>
          <a:lstStyle/>
          <a:p>
            <a:pPr algn="ctr"/>
            <a:r>
              <a:rPr lang="ja-JP" altLang="en-US" sz="1100" u="sng" dirty="0">
                <a:latin typeface="ＭＳ ゴシック" panose="020B0609070205080204" pitchFamily="49" charset="-128"/>
                <a:ea typeface="ＭＳ ゴシック" panose="020B0609070205080204" pitchFamily="49" charset="-128"/>
              </a:rPr>
              <a:t>★警告</a:t>
            </a:r>
            <a:endParaRPr lang="en-US" altLang="ja-JP" sz="1100" u="sng" dirty="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6132219" y="2613541"/>
            <a:ext cx="720080" cy="50589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dk1"/>
                </a:solidFill>
              </a:rPr>
              <a:t>支払</a:t>
            </a:r>
          </a:p>
        </p:txBody>
      </p:sp>
      <p:sp>
        <p:nvSpPr>
          <p:cNvPr id="30" name="テキスト ボックス 29"/>
          <p:cNvSpPr txBox="1"/>
          <p:nvPr/>
        </p:nvSpPr>
        <p:spPr>
          <a:xfrm>
            <a:off x="6693751" y="2759392"/>
            <a:ext cx="662604" cy="318924"/>
          </a:xfrm>
          <a:prstGeom prst="rect">
            <a:avLst/>
          </a:prstGeom>
          <a:noFill/>
        </p:spPr>
        <p:txBody>
          <a:bodyPr wrap="square" lIns="36000" tIns="36000" rIns="36000" bIns="36000" rtlCol="0" anchor="ctr">
            <a:spAutoFit/>
          </a:bodyPr>
          <a:lstStyle/>
          <a:p>
            <a:pPr algn="ctr"/>
            <a:r>
              <a:rPr lang="en-US" altLang="ja-JP" sz="1600" dirty="0">
                <a:latin typeface="ＭＳ ゴシック" panose="020B0609070205080204" pitchFamily="49" charset="-128"/>
                <a:ea typeface="ＭＳ ゴシック" panose="020B0609070205080204" pitchFamily="49" charset="-128"/>
              </a:rPr>
              <a:t>or</a:t>
            </a:r>
          </a:p>
        </p:txBody>
      </p:sp>
      <p:sp>
        <p:nvSpPr>
          <p:cNvPr id="31" name="正方形/長方形 30"/>
          <p:cNvSpPr/>
          <p:nvPr/>
        </p:nvSpPr>
        <p:spPr>
          <a:xfrm>
            <a:off x="7143882" y="2613540"/>
            <a:ext cx="720080" cy="50589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返戻</a:t>
            </a:r>
            <a:endParaRPr lang="ja-JP" altLang="en-US" dirty="0">
              <a:solidFill>
                <a:schemeClr val="dk1"/>
              </a:solidFill>
            </a:endParaRPr>
          </a:p>
        </p:txBody>
      </p:sp>
      <p:sp>
        <p:nvSpPr>
          <p:cNvPr id="4" name="右矢印 3"/>
          <p:cNvSpPr/>
          <p:nvPr/>
        </p:nvSpPr>
        <p:spPr>
          <a:xfrm>
            <a:off x="4376936" y="2633419"/>
            <a:ext cx="1008112" cy="4598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64568" y="2390035"/>
            <a:ext cx="7344816" cy="9690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ＭＳ Ｐゴシック" panose="020B0600070205080204" pitchFamily="50" charset="-128"/>
                <a:ea typeface="ＭＳ Ｐゴシック" panose="020B0600070205080204" pitchFamily="50" charset="-128"/>
              </a:rPr>
              <a:t>1</a:t>
            </a:r>
            <a:r>
              <a:rPr lang="ja-JP" altLang="en-US" sz="1400" dirty="0">
                <a:solidFill>
                  <a:schemeClr val="tx1"/>
                </a:solidFill>
                <a:latin typeface="ＭＳ Ｐゴシック" panose="020B0600070205080204" pitchFamily="50" charset="-128"/>
                <a:ea typeface="ＭＳ Ｐゴシック" panose="020B0600070205080204" pitchFamily="50" charset="-128"/>
              </a:rPr>
              <a:t>０</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rPr>
              <a:t>月</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rPr>
              <a:t>審</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rPr>
              <a:t>査</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3" name="フローチャート: 書類 2"/>
          <p:cNvSpPr/>
          <p:nvPr/>
        </p:nvSpPr>
        <p:spPr>
          <a:xfrm>
            <a:off x="2041033" y="3607785"/>
            <a:ext cx="1543815" cy="770895"/>
          </a:xfrm>
          <a:prstGeom prst="flowChartDocumen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サービス提供年月：</a:t>
            </a:r>
            <a:endParaRPr lang="en-US" altLang="ja-JP" sz="1050" dirty="0">
              <a:latin typeface="ＭＳ Ｐゴシック" panose="020B0600070205080204" pitchFamily="50" charset="-128"/>
              <a:ea typeface="ＭＳ Ｐゴシック" panose="020B0600070205080204" pitchFamily="50" charset="-128"/>
            </a:endParaRPr>
          </a:p>
          <a:p>
            <a:pPr algn="ctr"/>
            <a:r>
              <a:rPr lang="ja-JP" altLang="en-US" sz="1050" dirty="0">
                <a:latin typeface="ＭＳ Ｐゴシック" panose="020B0600070205080204" pitchFamily="50" charset="-128"/>
                <a:ea typeface="ＭＳ Ｐゴシック" panose="020B0600070205080204" pitchFamily="50" charset="-128"/>
              </a:rPr>
              <a:t>令和５年</a:t>
            </a:r>
            <a:r>
              <a:rPr lang="ja-JP" altLang="en-US" sz="1050" b="1" dirty="0">
                <a:solidFill>
                  <a:srgbClr val="FF0000"/>
                </a:solidFill>
                <a:latin typeface="ＭＳ Ｐゴシック" panose="020B0600070205080204" pitchFamily="50" charset="-128"/>
                <a:ea typeface="ＭＳ Ｐゴシック" panose="020B0600070205080204" pitchFamily="50" charset="-128"/>
              </a:rPr>
              <a:t>９</a:t>
            </a:r>
            <a:r>
              <a:rPr lang="ja-JP" altLang="en-US" sz="1050" dirty="0">
                <a:latin typeface="ＭＳ Ｐゴシック" panose="020B0600070205080204" pitchFamily="50" charset="-128"/>
                <a:ea typeface="ＭＳ Ｐゴシック" panose="020B0600070205080204" pitchFamily="50" charset="-128"/>
              </a:rPr>
              <a:t>月</a:t>
            </a:r>
            <a:r>
              <a:rPr lang="en-US" altLang="ja-JP" sz="1050" dirty="0">
                <a:latin typeface="ＭＳ Ｐゴシック" panose="020B0600070205080204" pitchFamily="50" charset="-128"/>
                <a:ea typeface="ＭＳ Ｐゴシック" panose="020B0600070205080204" pitchFamily="50" charset="-128"/>
              </a:rPr>
              <a:t>】</a:t>
            </a:r>
          </a:p>
        </p:txBody>
      </p:sp>
      <p:sp>
        <p:nvSpPr>
          <p:cNvPr id="34" name="テキスト ボックス 33"/>
          <p:cNvSpPr txBox="1"/>
          <p:nvPr/>
        </p:nvSpPr>
        <p:spPr>
          <a:xfrm>
            <a:off x="2288842" y="3984624"/>
            <a:ext cx="1080119" cy="380480"/>
          </a:xfrm>
          <a:prstGeom prst="rect">
            <a:avLst/>
          </a:prstGeom>
          <a:noFill/>
        </p:spPr>
        <p:txBody>
          <a:bodyPr wrap="square" lIns="36000" tIns="36000" rIns="36000" bIns="36000" rtlCol="0" anchor="ctr">
            <a:spAutoFit/>
          </a:bodyPr>
          <a:lstStyle/>
          <a:p>
            <a:pPr>
              <a:lnSpc>
                <a:spcPts val="1200"/>
              </a:lnSpc>
            </a:pPr>
            <a:r>
              <a:rPr lang="en-US" altLang="ja-JP" sz="1100" u="sng" dirty="0">
                <a:latin typeface="ＭＳ ゴシック" panose="020B0609070205080204" pitchFamily="49" charset="-128"/>
                <a:ea typeface="ＭＳ ゴシック" panose="020B0609070205080204" pitchFamily="49" charset="-128"/>
              </a:rPr>
              <a:t>※</a:t>
            </a:r>
            <a:r>
              <a:rPr lang="ja-JP" altLang="en-US" sz="1100" u="sng" dirty="0">
                <a:latin typeface="ＭＳ ゴシック" panose="020B0609070205080204" pitchFamily="49" charset="-128"/>
                <a:ea typeface="ＭＳ ゴシック" panose="020B0609070205080204" pitchFamily="49" charset="-128"/>
              </a:rPr>
              <a:t>警告 または</a:t>
            </a:r>
            <a:endParaRPr lang="en-US" altLang="ja-JP" sz="1100" u="sng" dirty="0">
              <a:latin typeface="ＭＳ ゴシック" panose="020B0609070205080204" pitchFamily="49" charset="-128"/>
              <a:ea typeface="ＭＳ ゴシック" panose="020B0609070205080204" pitchFamily="49" charset="-128"/>
            </a:endParaRPr>
          </a:p>
          <a:p>
            <a:pPr>
              <a:lnSpc>
                <a:spcPts val="1200"/>
              </a:lnSpc>
            </a:pPr>
            <a:r>
              <a:rPr lang="ja-JP" altLang="en-US" sz="1100" u="sng" dirty="0">
                <a:latin typeface="ＭＳ ゴシック" panose="020B0609070205080204" pitchFamily="49" charset="-128"/>
                <a:ea typeface="ＭＳ ゴシック" panose="020B0609070205080204" pitchFamily="49" charset="-128"/>
              </a:rPr>
              <a:t>▲警告（重度）</a:t>
            </a:r>
            <a:endParaRPr lang="en-US" altLang="ja-JP" sz="1100" u="sng" dirty="0">
              <a:latin typeface="ＭＳ ゴシック" panose="020B0609070205080204" pitchFamily="49" charset="-128"/>
              <a:ea typeface="ＭＳ ゴシック" panose="020B0609070205080204" pitchFamily="49" charset="-128"/>
            </a:endParaRPr>
          </a:p>
        </p:txBody>
      </p:sp>
      <p:sp>
        <p:nvSpPr>
          <p:cNvPr id="35" name="正方形/長方形 34"/>
          <p:cNvSpPr/>
          <p:nvPr/>
        </p:nvSpPr>
        <p:spPr>
          <a:xfrm>
            <a:off x="6132219" y="3734976"/>
            <a:ext cx="720080" cy="50589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dk1"/>
                </a:solidFill>
              </a:rPr>
              <a:t>支払</a:t>
            </a:r>
          </a:p>
        </p:txBody>
      </p:sp>
      <p:sp>
        <p:nvSpPr>
          <p:cNvPr id="36" name="テキスト ボックス 35"/>
          <p:cNvSpPr txBox="1"/>
          <p:nvPr/>
        </p:nvSpPr>
        <p:spPr>
          <a:xfrm>
            <a:off x="6693751" y="3880827"/>
            <a:ext cx="662604" cy="318924"/>
          </a:xfrm>
          <a:prstGeom prst="rect">
            <a:avLst/>
          </a:prstGeom>
          <a:noFill/>
        </p:spPr>
        <p:txBody>
          <a:bodyPr wrap="square" lIns="36000" tIns="36000" rIns="36000" bIns="36000" rtlCol="0" anchor="ctr">
            <a:spAutoFit/>
          </a:bodyPr>
          <a:lstStyle/>
          <a:p>
            <a:pPr algn="ctr"/>
            <a:r>
              <a:rPr lang="en-US" altLang="ja-JP" sz="1600" dirty="0">
                <a:latin typeface="ＭＳ ゴシック" panose="020B0609070205080204" pitchFamily="49" charset="-128"/>
                <a:ea typeface="ＭＳ ゴシック" panose="020B0609070205080204" pitchFamily="49" charset="-128"/>
              </a:rPr>
              <a:t>or</a:t>
            </a:r>
          </a:p>
        </p:txBody>
      </p:sp>
      <p:sp>
        <p:nvSpPr>
          <p:cNvPr id="37" name="正方形/長方形 36"/>
          <p:cNvSpPr/>
          <p:nvPr/>
        </p:nvSpPr>
        <p:spPr>
          <a:xfrm>
            <a:off x="7143882" y="3734975"/>
            <a:ext cx="720080" cy="50589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返戻</a:t>
            </a:r>
            <a:endParaRPr lang="ja-JP" altLang="en-US" dirty="0">
              <a:solidFill>
                <a:schemeClr val="dk1"/>
              </a:solidFill>
            </a:endParaRPr>
          </a:p>
        </p:txBody>
      </p:sp>
      <p:sp>
        <p:nvSpPr>
          <p:cNvPr id="38" name="右矢印 37"/>
          <p:cNvSpPr/>
          <p:nvPr/>
        </p:nvSpPr>
        <p:spPr>
          <a:xfrm>
            <a:off x="4376936" y="3754854"/>
            <a:ext cx="1008112" cy="4598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1064568" y="3511470"/>
            <a:ext cx="7344816" cy="202021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ＭＳ Ｐゴシック" panose="020B0600070205080204" pitchFamily="50" charset="-128"/>
                <a:ea typeface="ＭＳ Ｐゴシック" panose="020B0600070205080204" pitchFamily="50" charset="-128"/>
              </a:rPr>
              <a:t>１１</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dirty="0">
                <a:solidFill>
                  <a:srgbClr val="FF0000"/>
                </a:solidFill>
                <a:latin typeface="ＭＳ Ｐゴシック" panose="020B0600070205080204" pitchFamily="50" charset="-128"/>
                <a:ea typeface="ＭＳ Ｐゴシック" panose="020B0600070205080204" pitchFamily="50" charset="-128"/>
              </a:rPr>
              <a:t>月</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dirty="0">
                <a:solidFill>
                  <a:srgbClr val="FF0000"/>
                </a:solidFill>
                <a:latin typeface="ＭＳ Ｐゴシック" panose="020B0600070205080204" pitchFamily="50" charset="-128"/>
                <a:ea typeface="ＭＳ Ｐゴシック" panose="020B0600070205080204" pitchFamily="50" charset="-128"/>
              </a:rPr>
              <a:t>審</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dirty="0">
                <a:solidFill>
                  <a:srgbClr val="FF0000"/>
                </a:solidFill>
                <a:latin typeface="ＭＳ Ｐゴシック" panose="020B0600070205080204" pitchFamily="50" charset="-128"/>
                <a:ea typeface="ＭＳ Ｐゴシック" panose="020B0600070205080204" pitchFamily="50" charset="-128"/>
              </a:rPr>
              <a:t>査</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dirty="0">
                <a:solidFill>
                  <a:srgbClr val="FF0000"/>
                </a:solidFill>
                <a:latin typeface="ＭＳ Ｐゴシック" panose="020B0600070205080204" pitchFamily="50" charset="-128"/>
                <a:ea typeface="ＭＳ Ｐゴシック" panose="020B0600070205080204" pitchFamily="50" charset="-128"/>
              </a:rPr>
              <a:t>以</a:t>
            </a:r>
            <a:endParaRPr lang="en-US" altLang="ja-JP" sz="1400" dirty="0">
              <a:solidFill>
                <a:srgbClr val="FF0000"/>
              </a:solidFill>
              <a:latin typeface="ＭＳ Ｐゴシック" panose="020B0600070205080204" pitchFamily="50" charset="-128"/>
              <a:ea typeface="ＭＳ Ｐゴシック" panose="020B0600070205080204" pitchFamily="50" charset="-128"/>
            </a:endParaRPr>
          </a:p>
          <a:p>
            <a:r>
              <a:rPr lang="ja-JP" altLang="en-US" sz="1400" dirty="0">
                <a:solidFill>
                  <a:srgbClr val="FF0000"/>
                </a:solidFill>
                <a:latin typeface="ＭＳ Ｐゴシック" panose="020B0600070205080204" pitchFamily="50" charset="-128"/>
                <a:ea typeface="ＭＳ Ｐゴシック" panose="020B0600070205080204" pitchFamily="50" charset="-128"/>
              </a:rPr>
              <a:t>降</a:t>
            </a:r>
            <a:endParaRPr kumimoji="1" lang="ja-JP" altLang="en-US" sz="1400" dirty="0">
              <a:solidFill>
                <a:srgbClr val="FF0000"/>
              </a:solidFill>
              <a:latin typeface="ＭＳ Ｐゴシック" panose="020B0600070205080204" pitchFamily="50" charset="-128"/>
              <a:ea typeface="ＭＳ Ｐゴシック" panose="020B0600070205080204" pitchFamily="50" charset="-128"/>
            </a:endParaRPr>
          </a:p>
        </p:txBody>
      </p:sp>
      <p:sp>
        <p:nvSpPr>
          <p:cNvPr id="41" name="フローチャート: 書類 2"/>
          <p:cNvSpPr/>
          <p:nvPr/>
        </p:nvSpPr>
        <p:spPr>
          <a:xfrm>
            <a:off x="2050367" y="4646590"/>
            <a:ext cx="1543815" cy="770895"/>
          </a:xfrm>
          <a:prstGeom prst="flowChartDocumen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n-US" altLang="ja-JP" sz="1050" dirty="0">
                <a:latin typeface="ＭＳ Ｐゴシック" panose="020B0600070205080204" pitchFamily="50" charset="-128"/>
                <a:ea typeface="ＭＳ Ｐゴシック" panose="020B0600070205080204" pitchFamily="50" charset="-128"/>
              </a:rPr>
              <a:t>【</a:t>
            </a:r>
            <a:r>
              <a:rPr lang="ja-JP" altLang="en-US" sz="1050" dirty="0">
                <a:latin typeface="ＭＳ Ｐゴシック" panose="020B0600070205080204" pitchFamily="50" charset="-128"/>
                <a:ea typeface="ＭＳ Ｐゴシック" panose="020B0600070205080204" pitchFamily="50" charset="-128"/>
              </a:rPr>
              <a:t>サービス提供年月：</a:t>
            </a:r>
            <a:endParaRPr lang="en-US" altLang="ja-JP" sz="1050" dirty="0">
              <a:latin typeface="ＭＳ Ｐゴシック" panose="020B0600070205080204" pitchFamily="50" charset="-128"/>
              <a:ea typeface="ＭＳ Ｐゴシック" panose="020B0600070205080204" pitchFamily="50" charset="-128"/>
            </a:endParaRPr>
          </a:p>
          <a:p>
            <a:pPr algn="ctr"/>
            <a:r>
              <a:rPr lang="ja-JP" altLang="en-US" sz="1050" dirty="0">
                <a:solidFill>
                  <a:schemeClr val="tx1"/>
                </a:solidFill>
                <a:latin typeface="ＭＳ Ｐゴシック" panose="020B0600070205080204" pitchFamily="50" charset="-128"/>
                <a:ea typeface="ＭＳ Ｐゴシック" panose="020B0600070205080204" pitchFamily="50" charset="-128"/>
              </a:rPr>
              <a:t>令和５年</a:t>
            </a:r>
            <a:r>
              <a:rPr lang="ja-JP" altLang="en-US" sz="1050" b="1" dirty="0">
                <a:solidFill>
                  <a:srgbClr val="FF0000"/>
                </a:solidFill>
                <a:latin typeface="ＭＳ Ｐゴシック" panose="020B0600070205080204" pitchFamily="50" charset="-128"/>
                <a:ea typeface="ＭＳ Ｐゴシック" panose="020B0600070205080204" pitchFamily="50" charset="-128"/>
              </a:rPr>
              <a:t>１０</a:t>
            </a:r>
            <a:r>
              <a:rPr lang="ja-JP" altLang="en-US" sz="1050" dirty="0">
                <a:latin typeface="ＭＳ Ｐゴシック" panose="020B0600070205080204" pitchFamily="50" charset="-128"/>
                <a:ea typeface="ＭＳ Ｐゴシック" panose="020B0600070205080204" pitchFamily="50" charset="-128"/>
              </a:rPr>
              <a:t>月</a:t>
            </a:r>
            <a:r>
              <a:rPr lang="en-US" altLang="ja-JP" sz="1050" dirty="0">
                <a:latin typeface="ＭＳ Ｐゴシック" panose="020B0600070205080204" pitchFamily="50" charset="-128"/>
                <a:ea typeface="ＭＳ Ｐゴシック" panose="020B0600070205080204" pitchFamily="50" charset="-128"/>
              </a:rPr>
              <a:t>】</a:t>
            </a:r>
          </a:p>
        </p:txBody>
      </p:sp>
      <p:sp>
        <p:nvSpPr>
          <p:cNvPr id="42" name="テキスト ボックス 41"/>
          <p:cNvSpPr txBox="1"/>
          <p:nvPr/>
        </p:nvSpPr>
        <p:spPr>
          <a:xfrm>
            <a:off x="2490972" y="5021457"/>
            <a:ext cx="662604" cy="241980"/>
          </a:xfrm>
          <a:prstGeom prst="rect">
            <a:avLst/>
          </a:prstGeom>
          <a:noFill/>
        </p:spPr>
        <p:txBody>
          <a:bodyPr wrap="square" lIns="36000" tIns="36000" rIns="36000" bIns="36000" rtlCol="0" anchor="ctr">
            <a:spAutoFit/>
          </a:bodyPr>
          <a:lstStyle/>
          <a:p>
            <a:pPr algn="ctr"/>
            <a:r>
              <a:rPr lang="ja-JP" altLang="en-US" sz="1100" u="sng" dirty="0">
                <a:latin typeface="ＭＳ ゴシック" panose="020B0609070205080204" pitchFamily="49" charset="-128"/>
                <a:ea typeface="ＭＳ ゴシック" panose="020B0609070205080204" pitchFamily="49" charset="-128"/>
              </a:rPr>
              <a:t>エラー</a:t>
            </a:r>
            <a:endParaRPr lang="en-US" altLang="ja-JP" sz="1100" u="sng" dirty="0">
              <a:latin typeface="ＭＳ ゴシック" panose="020B0609070205080204" pitchFamily="49" charset="-128"/>
              <a:ea typeface="ＭＳ ゴシック" panose="020B0609070205080204" pitchFamily="49" charset="-128"/>
            </a:endParaRPr>
          </a:p>
        </p:txBody>
      </p:sp>
      <p:sp>
        <p:nvSpPr>
          <p:cNvPr id="43" name="右矢印 42"/>
          <p:cNvSpPr/>
          <p:nvPr/>
        </p:nvSpPr>
        <p:spPr>
          <a:xfrm>
            <a:off x="4376936" y="4770838"/>
            <a:ext cx="1008112" cy="4598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6125006" y="4766467"/>
            <a:ext cx="720080" cy="50589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返戻</a:t>
            </a:r>
            <a:endParaRPr lang="ja-JP" altLang="en-US" dirty="0">
              <a:solidFill>
                <a:schemeClr val="dk1"/>
              </a:solidFill>
            </a:endParaRPr>
          </a:p>
        </p:txBody>
      </p:sp>
      <p:sp>
        <p:nvSpPr>
          <p:cNvPr id="28" name="テキスト ボックス 27"/>
          <p:cNvSpPr txBox="1">
            <a:spLocks noChangeArrowheads="1"/>
          </p:cNvSpPr>
          <p:nvPr/>
        </p:nvSpPr>
        <p:spPr bwMode="auto">
          <a:xfrm>
            <a:off x="476050" y="6030183"/>
            <a:ext cx="9429950"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ts val="1500"/>
              </a:lnSpc>
              <a:spcBef>
                <a:spcPts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（注）次ページ以降の表におけるエラーコード及びエラーメッセージは、１１月審査以降の内容である。</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フッター プレースホルダー 1"/>
          <p:cNvSpPr>
            <a:spLocks noGrp="1"/>
          </p:cNvSpPr>
          <p:nvPr>
            <p:ph type="ftr" sz="quarter" idx="11"/>
          </p:nvPr>
        </p:nvSpPr>
        <p:spPr/>
        <p:txBody>
          <a:bodyPr/>
          <a:lstStyle/>
          <a:p>
            <a:pPr>
              <a:defRPr/>
            </a:pPr>
            <a:r>
              <a:rPr lang="en-US" altLang="ja-JP" sz="1000" dirty="0">
                <a:solidFill>
                  <a:prstClr val="black">
                    <a:lumMod val="65000"/>
                    <a:lumOff val="35000"/>
                  </a:prstClr>
                </a:solidFill>
              </a:rPr>
              <a:t>4</a:t>
            </a:r>
          </a:p>
        </p:txBody>
      </p:sp>
    </p:spTree>
    <p:extLst>
      <p:ext uri="{BB962C8B-B14F-4D97-AF65-F5344CB8AC3E}">
        <p14:creationId xmlns:p14="http://schemas.microsoft.com/office/powerpoint/2010/main" val="1044824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19225" y="836680"/>
            <a:ext cx="9433046" cy="5519671"/>
          </a:xfrm>
          <a:prstGeom prst="roundRect">
            <a:avLst>
              <a:gd name="adj" fmla="val 1295"/>
            </a:avLst>
          </a:prstGeom>
          <a:no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solidFill>
                <a:prstClr val="black"/>
              </a:solidFill>
            </a:endParaRPr>
          </a:p>
        </p:txBody>
      </p:sp>
      <p:sp>
        <p:nvSpPr>
          <p:cNvPr id="7" name="角丸四角形 6"/>
          <p:cNvSpPr/>
          <p:nvPr/>
        </p:nvSpPr>
        <p:spPr>
          <a:xfrm>
            <a:off x="200472" y="548712"/>
            <a:ext cx="6480000" cy="288000"/>
          </a:xfrm>
          <a:prstGeom prst="round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prstClr val="black"/>
                </a:solidFill>
              </a:rPr>
              <a:t>（２）請求明細書</a:t>
            </a:r>
            <a:r>
              <a:rPr lang="ja-JP" altLang="en-US" sz="1600" dirty="0">
                <a:solidFill>
                  <a:schemeClr val="tx1"/>
                </a:solidFill>
              </a:rPr>
              <a:t>に対するチェック</a:t>
            </a:r>
            <a:endParaRPr lang="ja-JP" altLang="en-US" sz="1600" dirty="0">
              <a:solidFill>
                <a:prstClr val="black"/>
              </a:solidFill>
            </a:endParaRPr>
          </a:p>
        </p:txBody>
      </p:sp>
      <p:sp>
        <p:nvSpPr>
          <p:cNvPr id="11" name="Rectangle 8"/>
          <p:cNvSpPr>
            <a:spLocks noChangeArrowheads="1"/>
          </p:cNvSpPr>
          <p:nvPr/>
        </p:nvSpPr>
        <p:spPr bwMode="auto">
          <a:xfrm>
            <a:off x="171450" y="115888"/>
            <a:ext cx="9534525" cy="361950"/>
          </a:xfrm>
          <a:prstGeom prst="rect">
            <a:avLst/>
          </a:prstGeom>
          <a:gradFill flip="none" rotWithShape="1">
            <a:gsLst>
              <a:gs pos="29000">
                <a:schemeClr val="bg1"/>
              </a:gs>
              <a:gs pos="1000">
                <a:schemeClr val="accent1"/>
              </a:gs>
              <a:gs pos="100000">
                <a:schemeClr val="bg1"/>
              </a:gs>
            </a:gsLst>
            <a:lin ang="16200000" scaled="1"/>
            <a:tileRect/>
          </a:gradFill>
          <a:ln w="9525">
            <a:noFill/>
            <a:miter lim="800000"/>
            <a:headEnd/>
            <a:tailEnd/>
          </a:ln>
        </p:spPr>
        <p:txBody>
          <a:bodyPr lIns="95764" tIns="47883" rIns="95764" bIns="47883"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defRPr/>
            </a:pPr>
            <a:r>
              <a:rPr lang="ja-JP" altLang="en-US" sz="1600" b="1" dirty="0">
                <a:latin typeface="+mn-ea"/>
              </a:rPr>
              <a:t>　２．</a:t>
            </a:r>
            <a:r>
              <a:rPr lang="zh-TW" altLang="en-US" sz="1600" b="1" dirty="0">
                <a:latin typeface="+mn-ea"/>
              </a:rPr>
              <a:t>令和</a:t>
            </a:r>
            <a:r>
              <a:rPr lang="ja-JP" altLang="en-US" sz="1600" b="1" dirty="0">
                <a:latin typeface="+mn-ea"/>
              </a:rPr>
              <a:t>５</a:t>
            </a:r>
            <a:r>
              <a:rPr lang="zh-TW" altLang="en-US" sz="1600" b="1" dirty="0">
                <a:latin typeface="+mn-ea"/>
              </a:rPr>
              <a:t>年１</a:t>
            </a:r>
            <a:r>
              <a:rPr lang="ja-JP" altLang="en-US" sz="1600" b="1" dirty="0">
                <a:latin typeface="+mn-ea"/>
              </a:rPr>
              <a:t>１</a:t>
            </a:r>
            <a:r>
              <a:rPr lang="zh-TW" altLang="en-US" sz="1600" b="1" dirty="0">
                <a:latin typeface="+mn-ea"/>
              </a:rPr>
              <a:t>月審査対応</a:t>
            </a:r>
            <a:r>
              <a:rPr lang="ja-JP" altLang="en-US" sz="1600" b="1" dirty="0">
                <a:latin typeface="+mn-ea"/>
              </a:rPr>
              <a:t>のエラー移行対象エラーコード一覧</a:t>
            </a:r>
          </a:p>
        </p:txBody>
      </p:sp>
      <p:sp>
        <p:nvSpPr>
          <p:cNvPr id="10" name="テキスト ボックス 9"/>
          <p:cNvSpPr txBox="1">
            <a:spLocks noChangeArrowheads="1"/>
          </p:cNvSpPr>
          <p:nvPr/>
        </p:nvSpPr>
        <p:spPr bwMode="auto">
          <a:xfrm>
            <a:off x="265111" y="836712"/>
            <a:ext cx="9375775"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defRPr/>
            </a:pPr>
            <a:r>
              <a:rPr lang="ja-JP" altLang="en-US" sz="1400" dirty="0">
                <a:solidFill>
                  <a:prstClr val="black"/>
                </a:solidFill>
              </a:rPr>
              <a:t>○</a:t>
            </a:r>
            <a:r>
              <a:rPr lang="ja-JP" altLang="en-US" sz="1400" dirty="0">
                <a:solidFill>
                  <a:prstClr val="black"/>
                </a:solidFill>
                <a:latin typeface="ＭＳ Ｐゴシック" panose="020B0600070205080204" pitchFamily="50" charset="-128"/>
                <a:ea typeface="ＭＳ Ｐゴシック" panose="020B0600070205080204" pitchFamily="50" charset="-128"/>
              </a:rPr>
              <a:t>同一月において複数回算定できない加算が算定されていないこと。</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a:buFontTx/>
              <a:buNone/>
              <a:defRPr/>
            </a:pPr>
            <a:endParaRPr lang="en-US" altLang="ja-JP" sz="1400" dirty="0">
              <a:latin typeface="ＭＳ Ｐゴシック"/>
              <a:ea typeface="ＭＳ Ｐゴシック"/>
            </a:endParaRPr>
          </a:p>
        </p:txBody>
      </p:sp>
      <p:graphicFrame>
        <p:nvGraphicFramePr>
          <p:cNvPr id="12" name="表 11"/>
          <p:cNvGraphicFramePr>
            <a:graphicFrameLocks noGrp="1"/>
          </p:cNvGraphicFramePr>
          <p:nvPr>
            <p:extLst>
              <p:ext uri="{D42A27DB-BD31-4B8C-83A1-F6EECF244321}">
                <p14:modId xmlns:p14="http://schemas.microsoft.com/office/powerpoint/2010/main" val="3284592669"/>
              </p:ext>
            </p:extLst>
          </p:nvPr>
        </p:nvGraphicFramePr>
        <p:xfrm>
          <a:off x="357607" y="1160049"/>
          <a:ext cx="9190785" cy="570280"/>
        </p:xfrm>
        <a:graphic>
          <a:graphicData uri="http://schemas.openxmlformats.org/drawingml/2006/table">
            <a:tbl>
              <a:tblPr>
                <a:tableStyleId>{5C22544A-7EE6-4342-B048-85BDC9FD1C3A}</a:tableStyleId>
              </a:tblPr>
              <a:tblGrid>
                <a:gridCol w="283557">
                  <a:extLst>
                    <a:ext uri="{9D8B030D-6E8A-4147-A177-3AD203B41FA5}">
                      <a16:colId xmlns:a16="http://schemas.microsoft.com/office/drawing/2014/main" val="20000"/>
                    </a:ext>
                  </a:extLst>
                </a:gridCol>
                <a:gridCol w="435969">
                  <a:extLst>
                    <a:ext uri="{9D8B030D-6E8A-4147-A177-3AD203B41FA5}">
                      <a16:colId xmlns:a16="http://schemas.microsoft.com/office/drawing/2014/main" val="20001"/>
                    </a:ext>
                  </a:extLst>
                </a:gridCol>
                <a:gridCol w="8471259">
                  <a:extLst>
                    <a:ext uri="{9D8B030D-6E8A-4147-A177-3AD203B41FA5}">
                      <a16:colId xmlns:a16="http://schemas.microsoft.com/office/drawing/2014/main" val="20002"/>
                    </a:ext>
                  </a:extLst>
                </a:gridCol>
              </a:tblGrid>
              <a:tr h="360040">
                <a:tc>
                  <a:txBody>
                    <a:bodyPr/>
                    <a:lstStyle/>
                    <a:p>
                      <a:pPr algn="ctr" fontAlgn="ctr"/>
                      <a:r>
                        <a:rPr 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No</a:t>
                      </a:r>
                      <a:endParaRPr 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a:t>
                      </a:r>
                      <a:b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b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コード</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エラーメッセージ</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10240">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ctr" fontAlgn="ctr"/>
                      <a:r>
                        <a:rPr lang="en-US" sz="900" b="0" i="0" u="none" strike="noStrike" dirty="0">
                          <a:solidFill>
                            <a:schemeClr val="tx1"/>
                          </a:solidFill>
                          <a:effectLst/>
                          <a:latin typeface="ＭＳ Ｐゴシック" panose="020B0600070205080204" pitchFamily="50" charset="-128"/>
                          <a:ea typeface="ＭＳ Ｐゴシック" panose="020B0600070205080204" pitchFamily="50" charset="-128"/>
                        </a:rPr>
                        <a:t>EF82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l" fontAlgn="t"/>
                      <a:r>
                        <a:rPr lang="ja-JP" altLang="en-US" sz="900" b="0" i="0" u="none" strike="noStrike" dirty="0">
                          <a:solidFill>
                            <a:schemeClr val="tx1"/>
                          </a:solidFill>
                          <a:effectLst/>
                          <a:latin typeface="ＭＳ Ｐゴシック" panose="020B0600070205080204" pitchFamily="50" charset="-128"/>
                          <a:ea typeface="+mn-ea"/>
                        </a:rPr>
                        <a:t>受付：１つの請求明細書内において、利用者負担上限額管理加算は複数のサービスで算定できません</a:t>
                      </a:r>
                      <a:endParaRPr lang="ja-JP" altLang="en-US" sz="9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extLst>
                  <a:ext uri="{0D108BD9-81ED-4DB2-BD59-A6C34878D82A}">
                    <a16:rowId xmlns:a16="http://schemas.microsoft.com/office/drawing/2014/main" val="10001"/>
                  </a:ext>
                </a:extLst>
              </a:tr>
            </a:tbl>
          </a:graphicData>
        </a:graphic>
      </p:graphicFrame>
      <p:sp>
        <p:nvSpPr>
          <p:cNvPr id="16" name="テキスト ボックス 15"/>
          <p:cNvSpPr txBox="1">
            <a:spLocks noChangeArrowheads="1"/>
          </p:cNvSpPr>
          <p:nvPr/>
        </p:nvSpPr>
        <p:spPr bwMode="auto">
          <a:xfrm>
            <a:off x="265110" y="1973599"/>
            <a:ext cx="9429341"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ts val="1500"/>
              </a:lnSpc>
              <a:spcBef>
                <a:spcPts val="0"/>
              </a:spcBef>
              <a:buFontTx/>
              <a:buNone/>
            </a:pPr>
            <a:r>
              <a:rPr lang="ja-JP" altLang="en-US" sz="1400" dirty="0">
                <a:solidFill>
                  <a:prstClr val="black"/>
                </a:solidFill>
                <a:latin typeface="ＭＳ Ｐゴシック" panose="020B0600070205080204" pitchFamily="50" charset="-128"/>
                <a:ea typeface="ＭＳ Ｐゴシック" panose="020B0600070205080204" pitchFamily="50" charset="-128"/>
              </a:rPr>
              <a:t>○事業所台帳の設定値との関係が正しいこと。</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947649884"/>
              </p:ext>
            </p:extLst>
          </p:nvPr>
        </p:nvGraphicFramePr>
        <p:xfrm>
          <a:off x="350258" y="2324787"/>
          <a:ext cx="9190800" cy="1518930"/>
        </p:xfrm>
        <a:graphic>
          <a:graphicData uri="http://schemas.openxmlformats.org/drawingml/2006/table">
            <a:tbl>
              <a:tblPr>
                <a:tableStyleId>{5C22544A-7EE6-4342-B048-85BDC9FD1C3A}</a:tableStyleId>
              </a:tblPr>
              <a:tblGrid>
                <a:gridCol w="284400">
                  <a:extLst>
                    <a:ext uri="{9D8B030D-6E8A-4147-A177-3AD203B41FA5}">
                      <a16:colId xmlns:a16="http://schemas.microsoft.com/office/drawing/2014/main" val="20000"/>
                    </a:ext>
                  </a:extLst>
                </a:gridCol>
                <a:gridCol w="435600">
                  <a:extLst>
                    <a:ext uri="{9D8B030D-6E8A-4147-A177-3AD203B41FA5}">
                      <a16:colId xmlns:a16="http://schemas.microsoft.com/office/drawing/2014/main" val="20001"/>
                    </a:ext>
                  </a:extLst>
                </a:gridCol>
                <a:gridCol w="8470800">
                  <a:extLst>
                    <a:ext uri="{9D8B030D-6E8A-4147-A177-3AD203B41FA5}">
                      <a16:colId xmlns:a16="http://schemas.microsoft.com/office/drawing/2014/main" val="20002"/>
                    </a:ext>
                  </a:extLst>
                </a:gridCol>
              </a:tblGrid>
              <a:tr h="360000">
                <a:tc>
                  <a:txBody>
                    <a:bodyPr/>
                    <a:lstStyle/>
                    <a:p>
                      <a:pPr algn="ctr" fontAlgn="ctr"/>
                      <a:r>
                        <a:rPr 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No</a:t>
                      </a:r>
                      <a:endParaRPr 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a:t>
                      </a:r>
                      <a:b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b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コード</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ja-JP" altLang="en-US" sz="1100" b="1" u="none" strike="noStrike" dirty="0">
                          <a:solidFill>
                            <a:schemeClr val="bg1"/>
                          </a:solidFill>
                          <a:effectLst/>
                          <a:latin typeface="ＭＳ Ｐゴシック" panose="020B0600070205080204" pitchFamily="50" charset="-128"/>
                          <a:ea typeface="ＭＳ Ｐゴシック" panose="020B0600070205080204" pitchFamily="50" charset="-128"/>
                        </a:rPr>
                        <a:t>エラーメッセージ</a:t>
                      </a:r>
                      <a:endParaRPr lang="ja-JP" altLang="en-US" sz="11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3751" marR="3751" marT="375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93155">
                <a:tc>
                  <a:txBody>
                    <a:bodyPr/>
                    <a:lstStyle/>
                    <a:p>
                      <a:pPr algn="ctr" fontAlgn="ctr"/>
                      <a:r>
                        <a:rPr lang="en-US" altLang="ja-JP" sz="900" b="0" i="0" u="none" strike="noStrike" dirty="0">
                          <a:solidFill>
                            <a:srgbClr val="000000"/>
                          </a:solidFill>
                          <a:effectLst/>
                          <a:latin typeface="ＭＳ Ｐゴシック"/>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ctr" fontAlgn="ctr"/>
                      <a:r>
                        <a:rPr lang="en-US" sz="900" b="0" i="0" u="none" strike="noStrike" dirty="0">
                          <a:effectLst/>
                          <a:latin typeface="ＭＳ Ｐゴシック" panose="020B0600070205080204" pitchFamily="50" charset="-128"/>
                          <a:ea typeface="ＭＳ Ｐゴシック" panose="020B0600070205080204" pitchFamily="50" charset="-128"/>
                        </a:rPr>
                        <a:t>PC53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l" fontAlgn="ctr"/>
                      <a:r>
                        <a:rPr lang="ja-JP" altLang="en-US" sz="900" b="0" i="0" u="none" strike="noStrike" dirty="0">
                          <a:effectLst/>
                          <a:latin typeface="ＭＳ Ｐゴシック" panose="020B0600070205080204" pitchFamily="50" charset="-128"/>
                          <a:ea typeface="ＭＳ Ｐゴシック" panose="020B0600070205080204" pitchFamily="50" charset="-128"/>
                        </a:rPr>
                        <a:t>受付：事業所台帳の「法人等種別」が「国立施設」のため、ベースアップ等支援加算は算定できません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extLst>
                  <a:ext uri="{0D108BD9-81ED-4DB2-BD59-A6C34878D82A}">
                    <a16:rowId xmlns:a16="http://schemas.microsoft.com/office/drawing/2014/main" val="10001"/>
                  </a:ext>
                </a:extLst>
              </a:tr>
              <a:tr h="193155">
                <a:tc>
                  <a:txBody>
                    <a:bodyPr/>
                    <a:lstStyle/>
                    <a:p>
                      <a:pPr algn="ctr" fontAlgn="ctr"/>
                      <a:r>
                        <a:rPr lang="en-US" altLang="ja-JP" sz="900" b="0" i="0" u="none" strike="noStrike" dirty="0">
                          <a:solidFill>
                            <a:srgbClr val="000000"/>
                          </a:solidFill>
                          <a:effectLst/>
                          <a:latin typeface="ＭＳ Ｐゴシック"/>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ctr"/>
                      <a:r>
                        <a:rPr lang="en-US" sz="900" b="0" i="0" u="none" strike="noStrike">
                          <a:effectLst/>
                          <a:latin typeface="ＭＳ Ｐゴシック" panose="020B0600070205080204" pitchFamily="50" charset="-128"/>
                          <a:ea typeface="ＭＳ Ｐゴシック" panose="020B0600070205080204" pitchFamily="50" charset="-128"/>
                        </a:rPr>
                        <a:t>PC54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fontAlgn="ctr"/>
                      <a:r>
                        <a:rPr lang="ja-JP" altLang="en-US" sz="900" b="0" i="0" u="none" strike="noStrike">
                          <a:effectLst/>
                          <a:latin typeface="ＭＳ Ｐゴシック" panose="020B0600070205080204" pitchFamily="50" charset="-128"/>
                          <a:ea typeface="ＭＳ Ｐゴシック" panose="020B0600070205080204" pitchFamily="50" charset="-128"/>
                        </a:rPr>
                        <a:t>受付：事業所台帳の「福祉・介護職員等ベースアップ等支援加算の有無」が「無し」のため、ベースアップ等支援加算は算定できません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10002"/>
                  </a:ext>
                </a:extLst>
              </a:tr>
              <a:tr h="193155">
                <a:tc>
                  <a:txBody>
                    <a:bodyPr/>
                    <a:lstStyle/>
                    <a:p>
                      <a:pPr algn="ctr" fontAlgn="ctr"/>
                      <a:r>
                        <a:rPr lang="en-US" altLang="ja-JP" sz="900" b="0" i="0" u="none" strike="noStrike" dirty="0">
                          <a:solidFill>
                            <a:srgbClr val="000000"/>
                          </a:solidFill>
                          <a:effectLst/>
                          <a:latin typeface="ＭＳ Ｐゴシック"/>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ctr" fontAlgn="ctr"/>
                      <a:r>
                        <a:rPr lang="en-US" sz="900" b="0" i="0" u="none" strike="noStrike">
                          <a:effectLst/>
                          <a:latin typeface="ＭＳ Ｐゴシック" panose="020B0600070205080204" pitchFamily="50" charset="-128"/>
                          <a:ea typeface="ＭＳ Ｐゴシック" panose="020B0600070205080204" pitchFamily="50" charset="-128"/>
                        </a:rPr>
                        <a:t>PC55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l" fontAlgn="ctr"/>
                      <a:r>
                        <a:rPr lang="ja-JP" altLang="en-US" sz="900" b="0" i="0" u="none" strike="noStrike">
                          <a:effectLst/>
                          <a:latin typeface="ＭＳ Ｐゴシック" panose="020B0600070205080204" pitchFamily="50" charset="-128"/>
                          <a:ea typeface="ＭＳ Ｐゴシック" panose="020B0600070205080204" pitchFamily="50" charset="-128"/>
                        </a:rPr>
                        <a:t>受付：事業所台帳の「福祉・介護職員処遇改善加算キャリアパス区分」が「</a:t>
                      </a:r>
                      <a:r>
                        <a:rPr lang="en-US" altLang="ja-JP" sz="900" b="0" i="0" u="none" strike="noStrike">
                          <a:effectLst/>
                          <a:latin typeface="ＭＳ Ｐゴシック" panose="020B0600070205080204" pitchFamily="50" charset="-128"/>
                          <a:ea typeface="ＭＳ Ｐゴシック" panose="020B0600070205080204" pitchFamily="50" charset="-128"/>
                        </a:rPr>
                        <a:t>Ⅰ</a:t>
                      </a:r>
                      <a:r>
                        <a:rPr lang="ja-JP" altLang="en-US" sz="900" b="0" i="0" u="none" strike="noStrike">
                          <a:effectLst/>
                          <a:latin typeface="ＭＳ Ｐゴシック" panose="020B0600070205080204" pitchFamily="50" charset="-128"/>
                          <a:ea typeface="ＭＳ Ｐゴシック" panose="020B0600070205080204" pitchFamily="50" charset="-128"/>
                        </a:rPr>
                        <a:t>」～「</a:t>
                      </a:r>
                      <a:r>
                        <a:rPr lang="en-US" altLang="ja-JP" sz="900" b="0" i="0" u="none" strike="noStrike">
                          <a:effectLst/>
                          <a:latin typeface="ＭＳ Ｐゴシック" panose="020B0600070205080204" pitchFamily="50" charset="-128"/>
                          <a:ea typeface="ＭＳ Ｐゴシック" panose="020B0600070205080204" pitchFamily="50" charset="-128"/>
                        </a:rPr>
                        <a:t>Ⅲ</a:t>
                      </a:r>
                      <a:r>
                        <a:rPr lang="ja-JP" altLang="en-US" sz="900" b="0" i="0" u="none" strike="noStrike">
                          <a:effectLst/>
                          <a:latin typeface="ＭＳ Ｐゴシック" panose="020B0600070205080204" pitchFamily="50" charset="-128"/>
                          <a:ea typeface="ＭＳ Ｐゴシック" panose="020B0600070205080204" pitchFamily="50" charset="-128"/>
                        </a:rPr>
                        <a:t>」以外のためベースアップ等支援加算は算定できません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extLst>
                  <a:ext uri="{0D108BD9-81ED-4DB2-BD59-A6C34878D82A}">
                    <a16:rowId xmlns:a16="http://schemas.microsoft.com/office/drawing/2014/main" val="10003"/>
                  </a:ext>
                </a:extLst>
              </a:tr>
              <a:tr h="193155">
                <a:tc>
                  <a:txBody>
                    <a:bodyPr/>
                    <a:lstStyle/>
                    <a:p>
                      <a:pPr algn="ctr" fontAlgn="ctr"/>
                      <a:r>
                        <a:rPr lang="en-US" altLang="ja-JP" sz="900" b="0" i="0" u="none" strike="noStrike" dirty="0">
                          <a:solidFill>
                            <a:srgbClr val="000000"/>
                          </a:solidFill>
                          <a:effectLst/>
                          <a:latin typeface="ＭＳ Ｐゴシック"/>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ctr"/>
                      <a:r>
                        <a:rPr lang="en-US" sz="900" b="0" i="0" u="none" strike="noStrike">
                          <a:effectLst/>
                          <a:latin typeface="ＭＳ Ｐゴシック" panose="020B0600070205080204" pitchFamily="50" charset="-128"/>
                          <a:ea typeface="ＭＳ Ｐゴシック" panose="020B0600070205080204" pitchFamily="50" charset="-128"/>
                        </a:rPr>
                        <a:t>PK44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fontAlgn="ctr"/>
                      <a:r>
                        <a:rPr lang="ja-JP" altLang="en-US" sz="900" b="0" i="0" u="none" strike="noStrike">
                          <a:effectLst/>
                          <a:latin typeface="ＭＳ Ｐゴシック" panose="020B0600070205080204" pitchFamily="50" charset="-128"/>
                          <a:ea typeface="ＭＳ Ｐゴシック" panose="020B0600070205080204" pitchFamily="50" charset="-128"/>
                        </a:rPr>
                        <a:t>受付：障害児施設台帳の「法人等種別」が「国立施設」のため、ベースアップ等支援加算は算定できません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10004"/>
                  </a:ext>
                </a:extLst>
              </a:tr>
              <a:tr h="193155">
                <a:tc>
                  <a:txBody>
                    <a:bodyPr/>
                    <a:lstStyle/>
                    <a:p>
                      <a:pPr algn="ctr" fontAlgn="ctr"/>
                      <a:r>
                        <a:rPr lang="en-US" altLang="ja-JP" sz="900" b="0" i="0" u="none" strike="noStrike">
                          <a:solidFill>
                            <a:srgbClr val="000000"/>
                          </a:solidFill>
                          <a:effectLst/>
                          <a:latin typeface="ＭＳ Ｐゴシック"/>
                        </a:rPr>
                        <a:t>5</a:t>
                      </a:r>
                      <a:endParaRPr lang="en-US" altLang="ja-JP" sz="900" b="0" i="0" u="none" strike="noStrike" dirty="0">
                        <a:solidFill>
                          <a:srgbClr val="000000"/>
                        </a:solidFill>
                        <a:effectLst/>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ctr" fontAlgn="ctr"/>
                      <a:r>
                        <a:rPr lang="en-US" sz="900" b="0" i="0" u="none" strike="noStrike">
                          <a:effectLst/>
                          <a:latin typeface="ＭＳ Ｐゴシック" panose="020B0600070205080204" pitchFamily="50" charset="-128"/>
                          <a:ea typeface="ＭＳ Ｐゴシック" panose="020B0600070205080204" pitchFamily="50" charset="-128"/>
                        </a:rPr>
                        <a:t>PK45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tc>
                  <a:txBody>
                    <a:bodyPr/>
                    <a:lstStyle/>
                    <a:p>
                      <a:pPr algn="l" fontAlgn="ctr"/>
                      <a:r>
                        <a:rPr lang="ja-JP" altLang="en-US" sz="900" b="0" i="0" u="none" strike="noStrike">
                          <a:effectLst/>
                          <a:latin typeface="ＭＳ Ｐゴシック" panose="020B0600070205080204" pitchFamily="50" charset="-128"/>
                          <a:ea typeface="ＭＳ Ｐゴシック" panose="020B0600070205080204" pitchFamily="50" charset="-128"/>
                        </a:rPr>
                        <a:t>受付：障害児施設台帳の「福祉・介護職員等ベースアップ等支援加算の有無」が「無し」のため、ベースアップ等支援加算は算定できません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2DEEF"/>
                    </a:solidFill>
                  </a:tcPr>
                </a:tc>
                <a:extLst>
                  <a:ext uri="{0D108BD9-81ED-4DB2-BD59-A6C34878D82A}">
                    <a16:rowId xmlns:a16="http://schemas.microsoft.com/office/drawing/2014/main" val="10005"/>
                  </a:ext>
                </a:extLst>
              </a:tr>
              <a:tr h="193155">
                <a:tc>
                  <a:txBody>
                    <a:bodyPr/>
                    <a:lstStyle/>
                    <a:p>
                      <a:pPr algn="ctr" fontAlgn="ctr"/>
                      <a:r>
                        <a:rPr lang="en-US" altLang="ja-JP" sz="900" b="0" i="0" u="none" strike="noStrike" dirty="0">
                          <a:solidFill>
                            <a:srgbClr val="000000"/>
                          </a:solidFill>
                          <a:effectLst/>
                          <a:latin typeface="ＭＳ Ｐゴシック"/>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ctr" fontAlgn="ctr"/>
                      <a:r>
                        <a:rPr lang="en-US" sz="900" b="0" i="0" u="none" strike="noStrike" dirty="0">
                          <a:effectLst/>
                          <a:latin typeface="ＭＳ Ｐゴシック" panose="020B0600070205080204" pitchFamily="50" charset="-128"/>
                          <a:ea typeface="ＭＳ Ｐゴシック" panose="020B0600070205080204" pitchFamily="50" charset="-128"/>
                        </a:rPr>
                        <a:t>PK46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tc>
                  <a:txBody>
                    <a:bodyPr/>
                    <a:lstStyle/>
                    <a:p>
                      <a:pPr algn="l" fontAlgn="ctr"/>
                      <a:r>
                        <a:rPr lang="ja-JP" altLang="en-US" sz="900" b="0" i="0" u="none" strike="noStrike" dirty="0">
                          <a:effectLst/>
                          <a:latin typeface="ＭＳ Ｐゴシック" panose="020B0600070205080204" pitchFamily="50" charset="-128"/>
                          <a:ea typeface="ＭＳ Ｐゴシック" panose="020B0600070205080204" pitchFamily="50" charset="-128"/>
                        </a:rPr>
                        <a:t>受付：障害児施設台帳の「福祉・介護職員処遇改善加算キャリアパス区分」が「</a:t>
                      </a:r>
                      <a:r>
                        <a:rPr lang="en-US" altLang="ja-JP" sz="900" b="0" i="0" u="none" strike="noStrike" dirty="0">
                          <a:effectLst/>
                          <a:latin typeface="ＭＳ Ｐゴシック" panose="020B0600070205080204" pitchFamily="50" charset="-128"/>
                          <a:ea typeface="ＭＳ Ｐゴシック" panose="020B0600070205080204" pitchFamily="50" charset="-128"/>
                        </a:rPr>
                        <a:t>Ⅰ</a:t>
                      </a:r>
                      <a:r>
                        <a:rPr lang="ja-JP" altLang="en-US" sz="900" b="0" i="0" u="none" strike="noStrike" dirty="0">
                          <a:effectLst/>
                          <a:latin typeface="ＭＳ Ｐゴシック" panose="020B0600070205080204" pitchFamily="50" charset="-128"/>
                          <a:ea typeface="ＭＳ Ｐゴシック" panose="020B0600070205080204" pitchFamily="50" charset="-128"/>
                        </a:rPr>
                        <a:t>」～「</a:t>
                      </a:r>
                      <a:r>
                        <a:rPr lang="en-US" altLang="ja-JP" sz="900" b="0" i="0" u="none" strike="noStrike" dirty="0">
                          <a:effectLst/>
                          <a:latin typeface="ＭＳ Ｐゴシック" panose="020B0600070205080204" pitchFamily="50" charset="-128"/>
                          <a:ea typeface="ＭＳ Ｐゴシック" panose="020B0600070205080204" pitchFamily="50" charset="-128"/>
                        </a:rPr>
                        <a:t>Ⅲ</a:t>
                      </a:r>
                      <a:r>
                        <a:rPr lang="ja-JP" altLang="en-US" sz="900" b="0" i="0" u="none" strike="noStrike" dirty="0">
                          <a:effectLst/>
                          <a:latin typeface="ＭＳ Ｐゴシック" panose="020B0600070205080204" pitchFamily="50" charset="-128"/>
                          <a:ea typeface="ＭＳ Ｐゴシック" panose="020B0600070205080204" pitchFamily="50" charset="-128"/>
                        </a:rPr>
                        <a:t>」以外のためベースアップ等支援加算は算定できません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FF7"/>
                    </a:solidFill>
                  </a:tcPr>
                </a:tc>
                <a:extLst>
                  <a:ext uri="{0D108BD9-81ED-4DB2-BD59-A6C34878D82A}">
                    <a16:rowId xmlns:a16="http://schemas.microsoft.com/office/drawing/2014/main" val="10006"/>
                  </a:ext>
                </a:extLst>
              </a:tr>
            </a:tbl>
          </a:graphicData>
        </a:graphic>
      </p:graphicFrame>
      <p:sp>
        <p:nvSpPr>
          <p:cNvPr id="2" name="フッター プレースホルダー 1"/>
          <p:cNvSpPr>
            <a:spLocks noGrp="1"/>
          </p:cNvSpPr>
          <p:nvPr>
            <p:ph type="ftr" sz="quarter" idx="11"/>
          </p:nvPr>
        </p:nvSpPr>
        <p:spPr/>
        <p:txBody>
          <a:bodyPr/>
          <a:lstStyle/>
          <a:p>
            <a:pPr>
              <a:defRPr/>
            </a:pPr>
            <a:r>
              <a:rPr lang="en-US" altLang="ja-JP" sz="1000" dirty="0">
                <a:solidFill>
                  <a:prstClr val="black">
                    <a:lumMod val="65000"/>
                    <a:lumOff val="35000"/>
                  </a:prstClr>
                </a:solidFill>
              </a:rPr>
              <a:t>5</a:t>
            </a:r>
          </a:p>
        </p:txBody>
      </p:sp>
    </p:spTree>
    <p:extLst>
      <p:ext uri="{BB962C8B-B14F-4D97-AF65-F5344CB8AC3E}">
        <p14:creationId xmlns:p14="http://schemas.microsoft.com/office/powerpoint/2010/main" val="50315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95650" y="2730500"/>
            <a:ext cx="3314700" cy="1397000"/>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45720" tIns="27432" rIns="45720" bIns="27432"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Bef>
                <a:spcPts val="0"/>
              </a:spcBef>
              <a:spcAft>
                <a:spcPts val="0"/>
              </a:spcAft>
              <a:defRPr sz="1000"/>
            </a:pPr>
            <a:r>
              <a:rPr lang="ja-JP" altLang="en-US" sz="2200">
                <a:solidFill>
                  <a:srgbClr val="000000"/>
                </a:solidFill>
                <a:latin typeface="ＭＳ Ｐゴシック"/>
              </a:rPr>
              <a:t>このページは空白です。</a:t>
            </a:r>
          </a:p>
        </p:txBody>
      </p:sp>
      <p:sp>
        <p:nvSpPr>
          <p:cNvPr id="3" name="フッター プレースホルダー 2"/>
          <p:cNvSpPr>
            <a:spLocks noGrp="1"/>
          </p:cNvSpPr>
          <p:nvPr>
            <p:ph type="ftr" sz="quarter" idx="11"/>
          </p:nvPr>
        </p:nvSpPr>
        <p:spPr/>
        <p:txBody>
          <a:bodyPr/>
          <a:lstStyle/>
          <a:p>
            <a:pPr>
              <a:defRPr/>
            </a:pPr>
            <a:r>
              <a:rPr lang="en-US" altLang="ja-JP" sz="1000" dirty="0">
                <a:solidFill>
                  <a:prstClr val="black">
                    <a:lumMod val="65000"/>
                    <a:lumOff val="35000"/>
                  </a:prstClr>
                </a:solidFill>
              </a:rPr>
              <a:t>6</a:t>
            </a:r>
          </a:p>
        </p:txBody>
      </p:sp>
    </p:spTree>
    <p:extLst>
      <p:ext uri="{BB962C8B-B14F-4D97-AF65-F5344CB8AC3E}">
        <p14:creationId xmlns:p14="http://schemas.microsoft.com/office/powerpoint/2010/main" val="267143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a:spLocks noGrp="1" noChangeArrowheads="1"/>
          </p:cNvSpPr>
          <p:nvPr>
            <p:ph type="ctrTitle"/>
          </p:nvPr>
        </p:nvSpPr>
        <p:spPr>
          <a:xfrm>
            <a:off x="163513" y="2565400"/>
            <a:ext cx="9594850" cy="1470025"/>
          </a:xfrm>
          <a:solidFill>
            <a:srgbClr val="CCFFCC"/>
          </a:solidFill>
          <a:ln w="57150" cmpd="thickThin">
            <a:solidFill>
              <a:schemeClr val="tx1"/>
            </a:solidFill>
            <a:miter lim="800000"/>
            <a:headEnd/>
            <a:tailEnd/>
          </a:ln>
        </p:spPr>
        <p:txBody>
          <a:bodyPr anchor="ctr"/>
          <a:lstStyle/>
          <a:p>
            <a:pPr>
              <a:spcBef>
                <a:spcPct val="50000"/>
              </a:spcBef>
              <a:defRPr/>
            </a:pPr>
            <a:r>
              <a:rPr lang="ja-JP" altLang="en-US" sz="2400" dirty="0">
                <a:latin typeface="+mj-ea"/>
              </a:rPr>
              <a:t>　３．</a:t>
            </a:r>
            <a:r>
              <a:rPr lang="ja-JP" altLang="en-US" sz="2400" dirty="0">
                <a:solidFill>
                  <a:prstClr val="black"/>
                </a:solidFill>
                <a:latin typeface="+mn-ea"/>
              </a:rPr>
              <a:t>令和５年１１月審査対応</a:t>
            </a:r>
            <a:r>
              <a:rPr lang="ja-JP" altLang="en-US" sz="2400" dirty="0">
                <a:solidFill>
                  <a:prstClr val="black"/>
                </a:solidFill>
              </a:rPr>
              <a:t>の</a:t>
            </a:r>
            <a:r>
              <a:rPr lang="ja-JP" altLang="en-US" sz="2400" dirty="0">
                <a:solidFill>
                  <a:schemeClr val="tx1"/>
                </a:solidFill>
              </a:rPr>
              <a:t>エラー</a:t>
            </a:r>
            <a:r>
              <a:rPr lang="ja-JP" altLang="en-US" sz="2400" dirty="0">
                <a:solidFill>
                  <a:prstClr val="black"/>
                </a:solidFill>
              </a:rPr>
              <a:t>移行対象外エラーコード一覧</a:t>
            </a:r>
            <a:endParaRPr lang="ja-JP" altLang="en-US" sz="2400" dirty="0">
              <a:latin typeface="+mj-ea"/>
            </a:endParaRPr>
          </a:p>
        </p:txBody>
      </p:sp>
      <p:sp>
        <p:nvSpPr>
          <p:cNvPr id="7" name="フッター プレースホルダー 1"/>
          <p:cNvSpPr>
            <a:spLocks noGrp="1"/>
          </p:cNvSpPr>
          <p:nvPr>
            <p:ph type="ftr" sz="quarter" idx="11"/>
          </p:nvPr>
        </p:nvSpPr>
        <p:spPr>
          <a:xfrm>
            <a:off x="3281363" y="6356351"/>
            <a:ext cx="3343275" cy="365125"/>
          </a:xfrm>
        </p:spPr>
        <p:txBody>
          <a:bodyPr/>
          <a:lstStyle/>
          <a:p>
            <a:pPr>
              <a:defRPr/>
            </a:pPr>
            <a:r>
              <a:rPr lang="en-US" altLang="ja-JP" sz="1000" dirty="0">
                <a:solidFill>
                  <a:prstClr val="black">
                    <a:lumMod val="65000"/>
                    <a:lumOff val="35000"/>
                  </a:prstClr>
                </a:solidFill>
              </a:rPr>
              <a:t>7</a:t>
            </a:r>
          </a:p>
        </p:txBody>
      </p:sp>
    </p:spTree>
    <p:extLst>
      <p:ext uri="{BB962C8B-B14F-4D97-AF65-F5344CB8AC3E}">
        <p14:creationId xmlns:p14="http://schemas.microsoft.com/office/powerpoint/2010/main" val="154250137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2498</TotalTime>
  <Words>967</Words>
  <Application>Microsoft Office PowerPoint</Application>
  <PresentationFormat>A4 210 x 297 mm</PresentationFormat>
  <Paragraphs>126</Paragraphs>
  <Slides>10</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5</vt:i4>
      </vt:variant>
      <vt:variant>
        <vt:lpstr>スライド タイトル</vt:lpstr>
      </vt:variant>
      <vt:variant>
        <vt:i4>10</vt:i4>
      </vt:variant>
    </vt:vector>
  </HeadingPairs>
  <TitlesOfParts>
    <vt:vector size="22" baseType="lpstr">
      <vt:lpstr>ＭＳ Ｐゴシック</vt:lpstr>
      <vt:lpstr>ＭＳ ゴシック</vt:lpstr>
      <vt:lpstr>新細明體</vt:lpstr>
      <vt:lpstr>Arial</vt:lpstr>
      <vt:lpstr>Calibri</vt:lpstr>
      <vt:lpstr>Calibri Light</vt:lpstr>
      <vt:lpstr>Wingdings 2</vt:lpstr>
      <vt:lpstr>HDOfficeLightV0</vt:lpstr>
      <vt:lpstr>標準デザイン</vt:lpstr>
      <vt:lpstr>1_HDOfficeLightV0</vt:lpstr>
      <vt:lpstr>Office ​​テーマ</vt:lpstr>
      <vt:lpstr>2_HDOfficeLightV0</vt:lpstr>
      <vt:lpstr>PowerPoint プレゼンテーション</vt:lpstr>
      <vt:lpstr>PowerPoint プレゼンテーション</vt:lpstr>
      <vt:lpstr>　１．警告からエラー（返戻）への移行（令和５年１１月審査対応）について</vt:lpstr>
      <vt:lpstr>PowerPoint プレゼンテーション</vt:lpstr>
      <vt:lpstr>　２．令和５年１１月審査対応のエラー移行対象エラーコード一覧</vt:lpstr>
      <vt:lpstr>PowerPoint プレゼンテーション</vt:lpstr>
      <vt:lpstr>PowerPoint プレゼンテーション</vt:lpstr>
      <vt:lpstr>PowerPoint プレゼンテーション</vt:lpstr>
      <vt:lpstr>　３．令和５年１１月審査対応のエラー移行対象外エラーコード一覧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澤田 晶(sawada-akira.ew2)</cp:lastModifiedBy>
  <cp:revision>6</cp:revision>
  <cp:lastPrinted>2021-10-27T02:38:57Z</cp:lastPrinted>
  <dcterms:modified xsi:type="dcterms:W3CDTF">2023-10-03T03:10:36Z</dcterms:modified>
</cp:coreProperties>
</file>