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3258">
          <p15:clr>
            <a:srgbClr val="A4A3A4"/>
          </p15:clr>
        </p15:guide>
        <p15:guide id="2" pos="22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103185"/>
    <a:srgbClr val="66BAB7"/>
    <a:srgbClr val="9999FF"/>
    <a:srgbClr val="009900"/>
    <a:srgbClr val="D9D9FF"/>
    <a:srgbClr val="FF6600"/>
    <a:srgbClr val="080808"/>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7302" autoAdjust="0"/>
  </p:normalViewPr>
  <p:slideViewPr>
    <p:cSldViewPr>
      <p:cViewPr varScale="1">
        <p:scale>
          <a:sx n="45" d="100"/>
          <a:sy n="45" d="100"/>
        </p:scale>
        <p:origin x="2532" y="60"/>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a:t>マスタ タイトルの書式設定</a:t>
            </a:r>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a:t>マスタ タイトルの書式設定</a:t>
            </a:r>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180070" y="2623784"/>
            <a:ext cx="6840380" cy="247072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●以下の算定式に基づき、</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各事業所が受け取る交付金の額を毎月算定・支給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されます。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算定式の「加算減算」には、処遇改善加算と特定処遇改善加算分が含まれます。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●これにより、</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標準的な職員配置の事業所で、福祉・介護職員１人当たり月額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円相当</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b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交付金が交付されます。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●事業所の判断で、</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福祉・介護職員以外のその他の職員</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の処遇改善に補助金を充てることができます。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その他の職員の範囲は、事業所の判断で柔軟に設定できます。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●このような仕組みで交付金を算定・支給するため、各事業所の職員配置状況などによっては、</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福祉・介護職員の皆さま全員に対して、</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一律で月額</a:t>
            </a:r>
            <a: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t>9,000</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円の引き上げを行うものではありません</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正方形/長方形 83"/>
          <p:cNvSpPr/>
          <p:nvPr/>
        </p:nvSpPr>
        <p:spPr>
          <a:xfrm>
            <a:off x="180070" y="5863935"/>
            <a:ext cx="6840380" cy="4356000"/>
          </a:xfrm>
          <a:prstGeom prst="rect">
            <a:avLst/>
          </a:prstGeom>
          <a:solidFill>
            <a:schemeClr val="bg2"/>
          </a:solidFill>
        </p:spPr>
        <p:txBody>
          <a:bodyPr wrap="square" lIns="72000" tIns="108000" rIns="72000" bIns="36000">
            <a:spAutoFit/>
          </a:bodyPr>
          <a:lstStyle/>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0" y="351432"/>
            <a:ext cx="7200900" cy="86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gn="dist">
              <a:lnSpc>
                <a:spcPts val="1800"/>
              </a:lnSpc>
            </a:pPr>
            <a:r>
              <a:rPr lang="en-US" altLang="ja-JP" sz="24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福祉･介護職員処遇改善臨時特例交付金</a:t>
            </a:r>
            <a:r>
              <a:rPr lang="en-US" altLang="ja-JP" sz="24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のご案内</a:t>
            </a:r>
            <a:endParaRPr lang="en-US" altLang="ja-JP" sz="24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400"/>
              </a:lnSpc>
            </a:pPr>
            <a:r>
              <a:rPr lang="ja-JP" altLang="en-US" sz="20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令和４年２月からスタート</a:t>
            </a:r>
          </a:p>
        </p:txBody>
      </p:sp>
      <p:sp>
        <p:nvSpPr>
          <p:cNvPr id="6" name="正方形/長方形 5"/>
          <p:cNvSpPr/>
          <p:nvPr/>
        </p:nvSpPr>
        <p:spPr>
          <a:xfrm>
            <a:off x="38544" y="1256193"/>
            <a:ext cx="7162356" cy="705970"/>
          </a:xfrm>
          <a:prstGeom prst="rect">
            <a:avLst/>
          </a:prstGeom>
        </p:spPr>
        <p:txBody>
          <a:bodyPr wrap="square" lIns="95637" tIns="47819" rIns="95637" bIns="47819">
            <a:spAutoFit/>
          </a:bodyPr>
          <a:lstStyle/>
          <a:p>
            <a:pPr>
              <a:lnSpc>
                <a:spcPct val="1100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厚生労働省は、令和４年２月から９月までの間、</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福祉・介護職員の処遇改善を図るための「福祉・</a:t>
            </a:r>
            <a:r>
              <a:rPr lang="zh-TW" altLang="en-US" dirty="0">
                <a:latin typeface="メイリオ" panose="020B0604030504040204" pitchFamily="50" charset="-128"/>
                <a:ea typeface="メイリオ" panose="020B0604030504040204" pitchFamily="50" charset="-128"/>
                <a:cs typeface="メイリオ" panose="020B0604030504040204" pitchFamily="50" charset="-128"/>
              </a:rPr>
              <a:t>介護職員処遇改善</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臨時特例交付金」を交付します。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10000"/>
              </a:lnSpc>
            </a:pP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また、</a:t>
            </a:r>
            <a:r>
              <a:rPr lang="en-US" altLang="ja-JP" spc="-7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pc="-70" dirty="0">
                <a:latin typeface="メイリオ" panose="020B0604030504040204" pitchFamily="50" charset="-128"/>
                <a:ea typeface="メイリオ" panose="020B0604030504040204" pitchFamily="50" charset="-128"/>
                <a:cs typeface="メイリオ" panose="020B0604030504040204" pitchFamily="50" charset="-128"/>
              </a:rPr>
              <a:t>月以降は、臨時の報酬改定を行い、同様の措置を継続することとしています。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38544" y="89955"/>
            <a:ext cx="5579232" cy="312016"/>
          </a:xfrm>
          <a:prstGeom prst="rect">
            <a:avLst/>
          </a:prstGeom>
          <a:noFill/>
        </p:spPr>
        <p:txBody>
          <a:bodyPr wrap="none" lIns="95637" tIns="47819" rIns="95637" bIns="47819"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障害福祉サービス事業者等の皆さま、障害福祉現場で働く皆さまへ</a:t>
            </a:r>
          </a:p>
        </p:txBody>
      </p:sp>
      <p:sp>
        <p:nvSpPr>
          <p:cNvPr id="62" name="正方形/長方形 61"/>
          <p:cNvSpPr/>
          <p:nvPr/>
        </p:nvSpPr>
        <p:spPr>
          <a:xfrm>
            <a:off x="180070" y="5238527"/>
            <a:ext cx="6840760" cy="324000"/>
          </a:xfrm>
          <a:prstGeom prst="rect">
            <a:avLst/>
          </a:prstGeom>
          <a:solidFill>
            <a:schemeClr val="accent3">
              <a:lumMod val="75000"/>
            </a:schemeClr>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２．交付金の対象となる要件は？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180450" y="5543974"/>
            <a:ext cx="6840000" cy="355481"/>
          </a:xfrm>
          <a:prstGeom prst="rect">
            <a:avLst/>
          </a:prstGeom>
        </p:spPr>
        <p:txBody>
          <a:bodyPr wrap="square" lIns="95637" tIns="36000" rIns="95637" bIns="47819">
            <a:spAutoFit/>
          </a:bodyPr>
          <a:lstStyle/>
          <a:p>
            <a:pPr lvl="0">
              <a:lnSpc>
                <a:spcPct val="110000"/>
              </a:lnSpc>
            </a:pPr>
            <a:r>
              <a:rPr lang="en-US" altLang="ja-JP"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以下の要件を満たすと、交付金を受け取ることができます。</a:t>
            </a:r>
            <a:endParaRPr lang="en-US" altLang="ja-JP"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360450" y="5971405"/>
            <a:ext cx="6480000" cy="576000"/>
          </a:xfrm>
          <a:prstGeom prst="roundRect">
            <a:avLst>
              <a:gd name="adj" fmla="val 15461"/>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福祉・介護職員処遇改善加算</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のいずれかを取得</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していること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◆令和４年２月サービス提供分からの取得が必要です。</a:t>
            </a:r>
          </a:p>
        </p:txBody>
      </p:sp>
      <p:sp>
        <p:nvSpPr>
          <p:cNvPr id="37" name="角丸四角形 36"/>
          <p:cNvSpPr/>
          <p:nvPr/>
        </p:nvSpPr>
        <p:spPr>
          <a:xfrm>
            <a:off x="360450" y="6613320"/>
            <a:ext cx="6480000" cy="1584000"/>
          </a:xfrm>
          <a:prstGeom prst="roundRect">
            <a:avLst>
              <a:gd name="adj" fmla="val 7939"/>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②原則として、</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令和４年２月分から賃金改善を実施</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ただし、就業規則等の改正が間に合わない場合は、</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令和４年３月分とまとめて２月分の賃金改善を行うこともできます</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◆③の要件にかかわらず、令和４年２・３月分は一時金等による賃金改善も認めます。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◆令和４年２・３月分から賃金改善を実施した旨を記載した用紙を都道府県に提出してください。</a:t>
            </a: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◆令和４年２・３月分として見込まれる交付金額のすべてを、</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令和４年２・３月分の賃金改善に充てる必要はありません（</a:t>
            </a:r>
            <a:r>
              <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３をご参照ください） 。</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角丸四角形 37"/>
          <p:cNvSpPr/>
          <p:nvPr/>
        </p:nvSpPr>
        <p:spPr>
          <a:xfrm>
            <a:off x="360450" y="8269320"/>
            <a:ext cx="6480000" cy="1836000"/>
          </a:xfrm>
          <a:prstGeom prst="roundRect">
            <a:avLst>
              <a:gd name="adj" fmla="val 5834"/>
            </a:avLst>
          </a:prstGeom>
          <a:solidFill>
            <a:schemeClr val="bg1"/>
          </a:solidFill>
          <a:ln w="28575">
            <a:noFill/>
          </a:ln>
        </p:spPr>
        <p:style>
          <a:lnRef idx="2">
            <a:schemeClr val="accent5"/>
          </a:lnRef>
          <a:fillRef idx="1">
            <a:schemeClr val="lt1"/>
          </a:fillRef>
          <a:effectRef idx="0">
            <a:schemeClr val="accent5"/>
          </a:effectRef>
          <a:fontRef idx="minor">
            <a:schemeClr val="dk1"/>
          </a:fontRef>
        </p:style>
        <p:txBody>
          <a:bodyPr lIns="95637" tIns="47819" rIns="0" bIns="36000" rtlCol="0" anchor="ctr"/>
          <a:lstStyle/>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交付金の全額を賃金改善に充てる</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かつ、賃金改善の合計額の</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３分の２以上</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ベースアップ等に充てる</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6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◆ベースアップ等とは、「基本給」または「決まって毎月支払われる手当」の引き上げをいいます。</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◆「福祉・介護職員」の賃金改善総額・「その他の職員」の賃金改善総額のどちらも、</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その３分の２以上をベースアップ等に充てることが必要です。</a:t>
            </a: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◆ベースアップ等に充てた額以外の分は、賞与・一時金等による賃金改善に充てることで、</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lnSpc>
                <a:spcPct val="110000"/>
              </a:lnSpc>
              <a:spcBef>
                <a:spcPts val="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全体として、交付金の額を上回る賃金改善を行うことが必要です。</a:t>
            </a:r>
          </a:p>
          <a:p>
            <a:pPr marL="144000" indent="-144000">
              <a:lnSpc>
                <a:spcPct val="110000"/>
              </a:lnSpc>
              <a:spcBef>
                <a:spcPts val="3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◆処遇改善計画書と実績報告書に、「月額の賃金改善額の総額」を記載してください。</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180070" y="1986076"/>
            <a:ext cx="6840760" cy="324000"/>
          </a:xfrm>
          <a:prstGeom prst="rect">
            <a:avLst/>
          </a:prstGeom>
          <a:solidFill>
            <a:schemeClr val="accent3">
              <a:lumMod val="75000"/>
            </a:schemeClr>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１．交付金の額はどのように決められるの？</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180450" y="2302969"/>
            <a:ext cx="6840000" cy="367415"/>
          </a:xfrm>
          <a:prstGeom prst="rect">
            <a:avLst/>
          </a:prstGeom>
          <a:ln>
            <a:noFill/>
          </a:ln>
        </p:spPr>
        <p:txBody>
          <a:bodyPr wrap="square" lIns="95637" tIns="36000" rIns="95637" bIns="47819">
            <a:spAutoFit/>
          </a:bodyPr>
          <a:lstStyle/>
          <a:p>
            <a:pPr lvl="0">
              <a:lnSpc>
                <a:spcPct val="110000"/>
              </a:lnSpc>
            </a:pPr>
            <a:r>
              <a:rPr lang="en-US" altLang="ja-JP"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各事業所の総報酬に、サービスごとに設定した交付率を乗じた額を支給します。</a:t>
            </a:r>
            <a:endParaRPr lang="en-US" altLang="ja-JP"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756134" y="3126328"/>
            <a:ext cx="2628000" cy="503207"/>
          </a:xfrm>
          <a:prstGeom prst="roundRect">
            <a:avLst>
              <a:gd name="adj" fmla="val 5760"/>
            </a:avLst>
          </a:prstGeom>
          <a:solidFill>
            <a:srgbClr val="D9D9FF"/>
          </a:solidFill>
          <a:ln w="19050">
            <a:solidFill>
              <a:srgbClr val="9999FF"/>
            </a:solidFill>
          </a:ln>
        </p:spPr>
        <p:style>
          <a:lnRef idx="2">
            <a:schemeClr val="accent5"/>
          </a:lnRef>
          <a:fillRef idx="1">
            <a:schemeClr val="lt1"/>
          </a:fillRef>
          <a:effectRef idx="0">
            <a:schemeClr val="accent5"/>
          </a:effectRef>
          <a:fontRef idx="minor">
            <a:schemeClr val="dk1"/>
          </a:fontRef>
        </p:style>
        <p:txBody>
          <a:bodyPr lIns="0" tIns="47819" rIns="0" bIns="47819" rtlCol="0" anchor="b"/>
          <a:lstStyle/>
          <a:p>
            <a:pPr algn="ct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ある月の総報酬</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pPr algn="ctr">
              <a:spcBef>
                <a:spcPts val="3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（｛基本報酬＋加算減算｝</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乗算 4"/>
          <p:cNvSpPr/>
          <p:nvPr/>
        </p:nvSpPr>
        <p:spPr>
          <a:xfrm>
            <a:off x="3503648" y="3215931"/>
            <a:ext cx="324000" cy="324000"/>
          </a:xfrm>
          <a:prstGeom prst="mathMultiply">
            <a:avLst>
              <a:gd name="adj1" fmla="val 17931"/>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3930426" y="3126328"/>
            <a:ext cx="766030" cy="503207"/>
          </a:xfrm>
          <a:prstGeom prst="roundRect">
            <a:avLst>
              <a:gd name="adj" fmla="val 5760"/>
            </a:avLst>
          </a:prstGeom>
          <a:solidFill>
            <a:schemeClr val="accent3">
              <a:lumMod val="75000"/>
            </a:schemeClr>
          </a:solidFill>
          <a:ln w="19050">
            <a:noFill/>
          </a:ln>
        </p:spPr>
        <p:style>
          <a:lnRef idx="2">
            <a:schemeClr val="accent5"/>
          </a:lnRef>
          <a:fillRef idx="1">
            <a:schemeClr val="lt1"/>
          </a:fillRef>
          <a:effectRef idx="0">
            <a:schemeClr val="accent5"/>
          </a:effectRef>
          <a:fontRef idx="minor">
            <a:schemeClr val="dk1"/>
          </a:fontRef>
        </p:style>
        <p:txBody>
          <a:bodyPr lIns="0" tIns="47819" rIns="0" bIns="47819"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交付率</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等号 7"/>
          <p:cNvSpPr/>
          <p:nvPr/>
        </p:nvSpPr>
        <p:spPr>
          <a:xfrm>
            <a:off x="4835238" y="3215931"/>
            <a:ext cx="324000" cy="324000"/>
          </a:xfrm>
          <a:prstGeom prst="mathEqual">
            <a:avLst>
              <a:gd name="adj1" fmla="val 19654"/>
              <a:gd name="adj2" fmla="val 17349"/>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角丸四角形 46"/>
          <p:cNvSpPr/>
          <p:nvPr/>
        </p:nvSpPr>
        <p:spPr>
          <a:xfrm>
            <a:off x="5298020" y="3126328"/>
            <a:ext cx="966726" cy="503207"/>
          </a:xfrm>
          <a:prstGeom prst="roundRect">
            <a:avLst>
              <a:gd name="adj" fmla="val 5760"/>
            </a:avLst>
          </a:prstGeom>
          <a:solidFill>
            <a:srgbClr val="E46C0A"/>
          </a:solidFill>
          <a:ln w="38100">
            <a:noFill/>
          </a:ln>
        </p:spPr>
        <p:style>
          <a:lnRef idx="2">
            <a:schemeClr val="accent5"/>
          </a:lnRef>
          <a:fillRef idx="1">
            <a:schemeClr val="lt1"/>
          </a:fillRef>
          <a:effectRef idx="0">
            <a:schemeClr val="accent5"/>
          </a:effectRef>
          <a:fontRef idx="minor">
            <a:schemeClr val="dk1"/>
          </a:fontRef>
        </p:style>
        <p:txBody>
          <a:bodyPr lIns="0" tIns="47819" rIns="0" bIns="36000" rtlCol="0" anchor="ctr"/>
          <a:lstStyle/>
          <a:p>
            <a:pPr algn="ct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交付額</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a:picLocks noChangeAspect="1"/>
          </p:cNvPicPr>
          <p:nvPr/>
        </p:nvPicPr>
        <p:blipFill rotWithShape="1">
          <a:blip r:embed="rId3"/>
          <a:srcRect r="44911" b="-3571"/>
          <a:stretch/>
        </p:blipFill>
        <p:spPr>
          <a:xfrm>
            <a:off x="5515250" y="17947"/>
            <a:ext cx="1512168" cy="321591"/>
          </a:xfrm>
          <a:prstGeom prst="rect">
            <a:avLst/>
          </a:prstGeom>
        </p:spPr>
      </p:pic>
      <p:sp>
        <p:nvSpPr>
          <p:cNvPr id="4" name="テキスト ボックス 3"/>
          <p:cNvSpPr txBox="1"/>
          <p:nvPr/>
        </p:nvSpPr>
        <p:spPr>
          <a:xfrm>
            <a:off x="2538974" y="3323518"/>
            <a:ext cx="697627" cy="348813"/>
          </a:xfrm>
          <a:prstGeom prst="rect">
            <a:avLst/>
          </a:prstGeom>
          <a:noFill/>
        </p:spPr>
        <p:txBody>
          <a:bodyPr wrap="none" rtlCol="0" anchor="ctr">
            <a:spAutoFit/>
          </a:bodyPr>
          <a:lstStyle/>
          <a:p>
            <a:pPr algn="ctr">
              <a:lnSpc>
                <a:spcPts val="1000"/>
              </a:lnSpc>
            </a:pPr>
            <a:r>
              <a:rPr kumimoji="1" lang="ja-JP" altLang="en-US" sz="1000" dirty="0">
                <a:latin typeface="メイリオ" panose="020B0604030504040204" pitchFamily="50" charset="-128"/>
                <a:ea typeface="メイリオ" panose="020B0604030504040204" pitchFamily="50" charset="-128"/>
              </a:rPr>
              <a:t>１単位の</a:t>
            </a:r>
            <a:endParaRPr kumimoji="1" lang="en-US" altLang="ja-JP" sz="1000" dirty="0">
              <a:latin typeface="メイリオ" panose="020B0604030504040204" pitchFamily="50" charset="-128"/>
              <a:ea typeface="メイリオ" panose="020B0604030504040204" pitchFamily="50" charset="-128"/>
            </a:endParaRPr>
          </a:p>
          <a:p>
            <a:pPr algn="ctr">
              <a:lnSpc>
                <a:spcPts val="1000"/>
              </a:lnSpc>
            </a:pPr>
            <a:r>
              <a:rPr kumimoji="1" lang="ja-JP" altLang="en-US" sz="1000" dirty="0">
                <a:latin typeface="メイリオ" panose="020B0604030504040204" pitchFamily="50" charset="-128"/>
                <a:ea typeface="メイリオ" panose="020B0604030504040204" pitchFamily="50" charset="-128"/>
              </a:rPr>
              <a:t>単価</a:t>
            </a:r>
          </a:p>
        </p:txBody>
      </p:sp>
    </p:spTree>
    <p:extLst>
      <p:ext uri="{BB962C8B-B14F-4D97-AF65-F5344CB8AC3E}">
        <p14:creationId xmlns:p14="http://schemas.microsoft.com/office/powerpoint/2010/main" val="302915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正方形/長方形 88"/>
          <p:cNvSpPr/>
          <p:nvPr/>
        </p:nvSpPr>
        <p:spPr>
          <a:xfrm>
            <a:off x="179310" y="7044380"/>
            <a:ext cx="6840760" cy="1800000"/>
          </a:xfrm>
          <a:prstGeom prst="rect">
            <a:avLst/>
          </a:prstGeom>
          <a:solidFill>
            <a:schemeClr val="bg2"/>
          </a:solidFill>
        </p:spPr>
        <p:txBody>
          <a:bodyPr wrap="square" lIns="72000" tIns="108000" rIns="72000" bIns="36000">
            <a:spAutoFit/>
          </a:bodyPr>
          <a:lstStyle/>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ts val="14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108062" y="9101799"/>
            <a:ext cx="6927707" cy="847718"/>
          </a:xfrm>
          <a:prstGeom prst="rect">
            <a:avLst/>
          </a:prstGeom>
          <a:ln w="22225">
            <a:no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108062" y="249884"/>
            <a:ext cx="6898000" cy="355276"/>
          </a:xfrm>
          <a:prstGeom prst="rect">
            <a:avLst/>
          </a:prstGeom>
          <a:solidFill>
            <a:schemeClr val="accent3">
              <a:lumMod val="75000"/>
            </a:schemeClr>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３．事業所内での交付金の配分方法は？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72058" y="594011"/>
            <a:ext cx="7164796" cy="367415"/>
          </a:xfrm>
          <a:prstGeom prst="rect">
            <a:avLst/>
          </a:prstGeom>
        </p:spPr>
        <p:txBody>
          <a:bodyPr wrap="square" lIns="95637" tIns="47819" rIns="95637" bIns="47819">
            <a:spAutoFit/>
          </a:bodyPr>
          <a:lstStyle/>
          <a:p>
            <a:pPr lvl="0">
              <a:lnSpc>
                <a:spcPct val="110000"/>
              </a:lnSpc>
            </a:pPr>
            <a:r>
              <a:rPr lang="en-US" altLang="ja-JP"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b="1" spc="-30"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福祉･介護職員の処遇改善を目的とした交付金であることを十分に踏まえた配分をお願いします。</a:t>
            </a:r>
            <a:endParaRPr lang="en-US" altLang="ja-JP" b="1" spc="-30"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180070" y="2106179"/>
            <a:ext cx="6840760" cy="355276"/>
          </a:xfrm>
          <a:prstGeom prst="rect">
            <a:avLst/>
          </a:prstGeom>
          <a:solidFill>
            <a:schemeClr val="accent3">
              <a:lumMod val="75000"/>
            </a:schemeClr>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４．交付金の申請手続きは？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180070" y="2450306"/>
            <a:ext cx="6840000" cy="367415"/>
          </a:xfrm>
          <a:prstGeom prst="rect">
            <a:avLst/>
          </a:prstGeom>
        </p:spPr>
        <p:txBody>
          <a:bodyPr wrap="square" lIns="95637" tIns="47819" rIns="95637" bIns="47819">
            <a:spAutoFit/>
          </a:bodyPr>
          <a:lstStyle/>
          <a:p>
            <a:pPr lvl="0">
              <a:lnSpc>
                <a:spcPct val="110000"/>
              </a:lnSpc>
            </a:pPr>
            <a:r>
              <a:rPr lang="en-US" altLang="ja-JP"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事業所が都道府県に対して申請を行います。交付金は国保連</a:t>
            </a:r>
            <a:r>
              <a:rPr lang="ja-JP" altLang="en-US" sz="11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支払います。</a:t>
            </a:r>
            <a:endParaRPr lang="en-US" altLang="ja-JP"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180069" y="2846318"/>
            <a:ext cx="6840001" cy="3094487"/>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●交付金を申請する場合、事業者は、</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都道府県に計画書を提出</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してください。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申請が認可されると、都道府県から支払いの委託を受けた</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国保連が交付金を事業者に</a:t>
            </a:r>
            <a:br>
              <a:rPr lang="en-US" altLang="ja-JP" sz="1100" b="1"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支払います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3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●報酬関係で市町村に届け出を行うサービス事業者も、</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この交付金の届出先は都道府県</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●実施期間終了後、事業所は</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都道府県に実績報告書を提出</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する必要があります。</a:t>
            </a:r>
            <a:b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（要件を満たさない場合は、交付金の返還が必要となることがあります。）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180450" y="954051"/>
            <a:ext cx="6840000" cy="930818"/>
          </a:xfrm>
          <a:prstGeom prst="rect">
            <a:avLst/>
          </a:prstGeom>
          <a:solidFill>
            <a:schemeClr val="bg2"/>
          </a:solidFill>
        </p:spPr>
        <p:txBody>
          <a:bodyPr wrap="square" lIns="72000" tIns="72000" rIns="72000" bIns="36000">
            <a:spAutoFit/>
          </a:bodyPr>
          <a:lstStyle/>
          <a:p>
            <a:pPr marL="288000" lvl="0" indent="-144000">
              <a:lnSpc>
                <a:spcPct val="1100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●事業所で、福祉・介護職員だけでなくその他の職員の賃金改善にも充てる場合は、</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福祉・介護職員の処遇改善を目的とした交付金であること</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を十分に踏まえた配分をお願いします。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60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●令和４年２月分から９月分の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交付金の合計額を上回る賃金改善を行うことが必要です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marL="288000" lvl="0" indent="-144000">
              <a:lnSpc>
                <a:spcPct val="110000"/>
              </a:lnSpc>
              <a:spcBef>
                <a:spcPts val="0"/>
              </a:spcBef>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（月ごとの賃金改善額がその月の補助金額を上回る必要はありません。）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矢印コネクタ 55"/>
          <p:cNvCxnSpPr/>
          <p:nvPr/>
        </p:nvCxnSpPr>
        <p:spPr>
          <a:xfrm>
            <a:off x="2196422" y="5468881"/>
            <a:ext cx="1152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2254561" y="4543471"/>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①計画書提出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3" name="直線矢印コネクタ 62"/>
          <p:cNvCxnSpPr/>
          <p:nvPr/>
        </p:nvCxnSpPr>
        <p:spPr>
          <a:xfrm>
            <a:off x="2196422" y="4787490"/>
            <a:ext cx="1152000" cy="0"/>
          </a:xfrm>
          <a:prstGeom prst="straightConnector1">
            <a:avLst/>
          </a:prstGeom>
          <a:ln w="31750">
            <a:solidFill>
              <a:schemeClr val="bg1">
                <a:lumMod val="65000"/>
              </a:schemeClr>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2254561" y="5227547"/>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②支払い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角丸四角形 65"/>
          <p:cNvSpPr/>
          <p:nvPr/>
        </p:nvSpPr>
        <p:spPr>
          <a:xfrm>
            <a:off x="5184834" y="4945799"/>
            <a:ext cx="1403276" cy="396044"/>
          </a:xfrm>
          <a:prstGeom prst="roundRect">
            <a:avLst>
              <a:gd name="adj" fmla="val 15461"/>
            </a:avLst>
          </a:prstGeom>
          <a:solidFill>
            <a:schemeClr val="bg1"/>
          </a:solidFill>
          <a:ln w="28575">
            <a:solidFill>
              <a:srgbClr val="66BAB7"/>
            </a:solidFill>
          </a:ln>
        </p:spPr>
        <p:style>
          <a:lnRef idx="2">
            <a:schemeClr val="accent5"/>
          </a:lnRef>
          <a:fillRef idx="1">
            <a:schemeClr val="lt1"/>
          </a:fillRef>
          <a:effectRef idx="0">
            <a:schemeClr val="accent5"/>
          </a:effectRef>
          <a:fontRef idx="minor">
            <a:schemeClr val="dk1"/>
          </a:fontRef>
        </p:style>
        <p:txBody>
          <a:bodyPr lIns="95637" tIns="72000" rIns="95637" bIns="36000" rtlCol="0" anchor="ctr"/>
          <a:lstStyle/>
          <a:p>
            <a:pPr algn="ct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福祉・介護職員等</a:t>
            </a:r>
          </a:p>
        </p:txBody>
      </p:sp>
      <p:sp>
        <p:nvSpPr>
          <p:cNvPr id="68" name="フローチャート : 結合子 61"/>
          <p:cNvSpPr/>
          <p:nvPr/>
        </p:nvSpPr>
        <p:spPr>
          <a:xfrm>
            <a:off x="1410472" y="5276710"/>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47819" rIns="0" bIns="47819" rtlCol="0" anchor="ctr"/>
          <a:lstStyle/>
          <a:p>
            <a:r>
              <a:rPr lang="ja-JP" altLang="en-US" sz="11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国保連</a:t>
            </a:r>
          </a:p>
        </p:txBody>
      </p:sp>
      <p:sp>
        <p:nvSpPr>
          <p:cNvPr id="70" name="正方形/長方形 69"/>
          <p:cNvSpPr/>
          <p:nvPr/>
        </p:nvSpPr>
        <p:spPr>
          <a:xfrm>
            <a:off x="4155144" y="4837837"/>
            <a:ext cx="1151318" cy="234286"/>
          </a:xfrm>
          <a:prstGeom prst="rect">
            <a:avLst/>
          </a:prstGeom>
          <a:noFill/>
        </p:spPr>
        <p:txBody>
          <a:bodyPr wrap="square" lIns="36000" tIns="36000" rIns="36000" bIns="36000">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③賃金改善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423932" y="4765702"/>
            <a:ext cx="900000" cy="720000"/>
          </a:xfrm>
          <a:prstGeom prst="roundRect">
            <a:avLst>
              <a:gd name="adj" fmla="val 12047"/>
            </a:avLst>
          </a:prstGeom>
          <a:solidFill>
            <a:srgbClr val="66BAB7"/>
          </a:solidFill>
          <a:ln w="28575">
            <a:noFill/>
          </a:ln>
        </p:spPr>
        <p:style>
          <a:lnRef idx="2">
            <a:schemeClr val="accent5"/>
          </a:lnRef>
          <a:fillRef idx="1">
            <a:schemeClr val="lt1"/>
          </a:fillRef>
          <a:effectRef idx="0">
            <a:schemeClr val="accent5"/>
          </a:effectRef>
          <a:fontRef idx="minor">
            <a:schemeClr val="dk1"/>
          </a:fontRef>
        </p:style>
        <p:txBody>
          <a:bodyPr lIns="95637" tIns="72000" rIns="95637" bIns="47819" rtlCol="0" anchor="ctr"/>
          <a:lstStyle/>
          <a:p>
            <a:pPr algn="ctr"/>
            <a:r>
              <a:rPr lang="ja-JP" altLang="en-US"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72" name="フローチャート : 結合子 21"/>
          <p:cNvSpPr/>
          <p:nvPr/>
        </p:nvSpPr>
        <p:spPr>
          <a:xfrm>
            <a:off x="1410472" y="4507467"/>
            <a:ext cx="720000" cy="504000"/>
          </a:xfrm>
          <a:prstGeom prst="flowChartConnector">
            <a:avLst/>
          </a:prstGeom>
          <a:solidFill>
            <a:srgbClr val="103185"/>
          </a:solidFill>
          <a:ln w="38100">
            <a:noFill/>
          </a:ln>
        </p:spPr>
        <p:style>
          <a:lnRef idx="2">
            <a:schemeClr val="accent5"/>
          </a:lnRef>
          <a:fillRef idx="1">
            <a:schemeClr val="lt1"/>
          </a:fillRef>
          <a:effectRef idx="0">
            <a:schemeClr val="accent5"/>
          </a:effectRef>
          <a:fontRef idx="minor">
            <a:schemeClr val="dk1"/>
          </a:fontRef>
        </p:style>
        <p:txBody>
          <a:bodyPr wrap="none" lIns="0" tIns="36000" rIns="0" bIns="47819" rtlCol="0" anchor="ctr"/>
          <a:lstStyle/>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75" name="正方形/長方形 74"/>
          <p:cNvSpPr/>
          <p:nvPr/>
        </p:nvSpPr>
        <p:spPr>
          <a:xfrm>
            <a:off x="762080" y="4222620"/>
            <a:ext cx="2031325" cy="276999"/>
          </a:xfrm>
          <a:prstGeom prst="rect">
            <a:avLst/>
          </a:prstGeom>
        </p:spPr>
        <p:txBody>
          <a:bodyPr wrap="none">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申請から支払いまでの流れ</a:t>
            </a:r>
            <a:endParaRPr lang="ja-JP" altLang="en-US" dirty="0"/>
          </a:p>
        </p:txBody>
      </p:sp>
      <p:cxnSp>
        <p:nvCxnSpPr>
          <p:cNvPr id="76" name="直線矢印コネクタ 75"/>
          <p:cNvCxnSpPr/>
          <p:nvPr/>
        </p:nvCxnSpPr>
        <p:spPr>
          <a:xfrm>
            <a:off x="1770472" y="5042713"/>
            <a:ext cx="0" cy="231042"/>
          </a:xfrm>
          <a:prstGeom prst="straightConnector1">
            <a:avLst/>
          </a:prstGeom>
          <a:ln w="31750">
            <a:solidFill>
              <a:schemeClr val="tx1">
                <a:lumMod val="50000"/>
                <a:lumOff val="50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648122" y="5044939"/>
            <a:ext cx="1151318" cy="226591"/>
          </a:xfrm>
          <a:prstGeom prst="rect">
            <a:avLst/>
          </a:prstGeom>
          <a:noFill/>
        </p:spPr>
        <p:txBody>
          <a:bodyPr wrap="square" lIns="36000" tIns="36000" rIns="36000" bIns="36000">
            <a:spAutoFit/>
          </a:bodyPr>
          <a:lstStyle/>
          <a:p>
            <a:pPr lvl="0" algn="ct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支払いの委託</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1" name="直線矢印コネクタ 80"/>
          <p:cNvCxnSpPr/>
          <p:nvPr/>
        </p:nvCxnSpPr>
        <p:spPr>
          <a:xfrm>
            <a:off x="4395774" y="5129667"/>
            <a:ext cx="684000" cy="0"/>
          </a:xfrm>
          <a:prstGeom prst="straightConnector1">
            <a:avLst/>
          </a:prstGeom>
          <a:ln w="31750">
            <a:solidFill>
              <a:schemeClr val="bg1">
                <a:lumMod val="65000"/>
              </a:schemeClr>
            </a:solidFill>
            <a:tailEnd type="arrow" w="med" len="sm"/>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180070" y="6122989"/>
            <a:ext cx="6840760" cy="355276"/>
          </a:xfrm>
          <a:prstGeom prst="rect">
            <a:avLst/>
          </a:prstGeom>
          <a:solidFill>
            <a:schemeClr val="accent3">
              <a:lumMod val="75000"/>
            </a:schemeClr>
          </a:solidFill>
          <a:ln w="3810">
            <a:noFill/>
          </a:ln>
        </p:spPr>
        <p:txBody>
          <a:bodyPr wrap="square" lIns="72000" tIns="72000" rIns="36000" bIns="36000" anchor="ctr">
            <a:noAutofit/>
          </a:bodyPr>
          <a:lstStyle/>
          <a:p>
            <a:r>
              <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５．交付金の申請・支払いスケジュールは？</a:t>
            </a:r>
            <a:endParaRPr lang="en-US" altLang="ja-JP" sz="1600" b="1" spc="1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正方形/長方形 84"/>
          <p:cNvSpPr/>
          <p:nvPr/>
        </p:nvSpPr>
        <p:spPr>
          <a:xfrm>
            <a:off x="180070" y="6468179"/>
            <a:ext cx="6840000" cy="570548"/>
          </a:xfrm>
          <a:prstGeom prst="rect">
            <a:avLst/>
          </a:prstGeom>
        </p:spPr>
        <p:txBody>
          <a:bodyPr wrap="square" lIns="95637" tIns="47819" rIns="95637" bIns="47819">
            <a:spAutoFit/>
          </a:bodyPr>
          <a:lstStyle/>
          <a:p>
            <a:pPr lvl="0">
              <a:lnSpc>
                <a:spcPct val="110000"/>
              </a:lnSpc>
            </a:pPr>
            <a:r>
              <a:rPr lang="en-US" altLang="ja-JP"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令和４年２月に賃上げ開始の報告を行った後のスケジュールは以下の通りです。</a:t>
            </a:r>
            <a:endParaRPr lang="en-US" altLang="ja-JP"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558000" lvl="0">
              <a:lnSpc>
                <a:spcPct val="110000"/>
              </a:lnSpc>
            </a:pPr>
            <a:r>
              <a:rPr lang="ja-JP" altLang="en-US"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交付金は、２～４月分がまとめて６月に支払われ、その後</a:t>
            </a:r>
            <a:r>
              <a:rPr lang="en-US" altLang="ja-JP"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月まで毎月支払われます。</a:t>
            </a:r>
            <a:endParaRPr lang="en-US" altLang="ja-JP"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911150350"/>
              </p:ext>
            </p:extLst>
          </p:nvPr>
        </p:nvGraphicFramePr>
        <p:xfrm>
          <a:off x="540110" y="7059963"/>
          <a:ext cx="6048000" cy="172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35804046"/>
                    </a:ext>
                  </a:extLst>
                </a:gridCol>
                <a:gridCol w="1008000">
                  <a:extLst>
                    <a:ext uri="{9D8B030D-6E8A-4147-A177-3AD203B41FA5}">
                      <a16:colId xmlns:a16="http://schemas.microsoft.com/office/drawing/2014/main" val="3898174300"/>
                    </a:ext>
                  </a:extLst>
                </a:gridCol>
                <a:gridCol w="1008000">
                  <a:extLst>
                    <a:ext uri="{9D8B030D-6E8A-4147-A177-3AD203B41FA5}">
                      <a16:colId xmlns:a16="http://schemas.microsoft.com/office/drawing/2014/main" val="2808867673"/>
                    </a:ext>
                  </a:extLst>
                </a:gridCol>
                <a:gridCol w="1008000">
                  <a:extLst>
                    <a:ext uri="{9D8B030D-6E8A-4147-A177-3AD203B41FA5}">
                      <a16:colId xmlns:a16="http://schemas.microsoft.com/office/drawing/2014/main" val="510988222"/>
                    </a:ext>
                  </a:extLst>
                </a:gridCol>
                <a:gridCol w="1008000">
                  <a:extLst>
                    <a:ext uri="{9D8B030D-6E8A-4147-A177-3AD203B41FA5}">
                      <a16:colId xmlns:a16="http://schemas.microsoft.com/office/drawing/2014/main" val="1379044928"/>
                    </a:ext>
                  </a:extLst>
                </a:gridCol>
                <a:gridCol w="1008000">
                  <a:extLst>
                    <a:ext uri="{9D8B030D-6E8A-4147-A177-3AD203B41FA5}">
                      <a16:colId xmlns:a16="http://schemas.microsoft.com/office/drawing/2014/main" val="3186901009"/>
                    </a:ext>
                  </a:extLst>
                </a:gridCol>
              </a:tblGrid>
              <a:tr h="288000">
                <a:tc gridSpan="5">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令和４年</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pPr algn="ct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令和５年</a:t>
                      </a:r>
                    </a:p>
                  </a:txBody>
                  <a:tcPr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518678244"/>
                  </a:ext>
                </a:extLst>
              </a:tr>
              <a:tr h="288000">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２月</a:t>
                      </a: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４月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６月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９月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en-US" altLang="ja-JP" sz="1200" b="0" dirty="0">
                          <a:solidFill>
                            <a:schemeClr val="tx1"/>
                          </a:solidFill>
                          <a:latin typeface="メイリオ" panose="020B0604030504040204" pitchFamily="50" charset="-128"/>
                          <a:ea typeface="メイリオ" panose="020B0604030504040204" pitchFamily="50" charset="-128"/>
                        </a:rPr>
                        <a:t>11</a:t>
                      </a:r>
                      <a:r>
                        <a:rPr kumimoji="1" lang="ja-JP" altLang="en-US" sz="1200" b="0" dirty="0">
                          <a:solidFill>
                            <a:schemeClr val="tx1"/>
                          </a:solidFill>
                          <a:latin typeface="メイリオ" panose="020B0604030504040204" pitchFamily="50" charset="-128"/>
                          <a:ea typeface="メイリオ" panose="020B0604030504040204" pitchFamily="50" charset="-128"/>
                        </a:rPr>
                        <a:t>月</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メイリオ" panose="020B0604030504040204" pitchFamily="50" charset="-128"/>
                          <a:ea typeface="メイリオ" panose="020B0604030504040204" pitchFamily="50" charset="-128"/>
                        </a:rPr>
                        <a:t>１月</a:t>
                      </a: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8969587"/>
                  </a:ext>
                </a:extLst>
              </a:tr>
              <a:tr h="1152000">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賃上げ開始</a:t>
                      </a:r>
                      <a:r>
                        <a:rPr kumimoji="1" lang="ja-JP" altLang="en-US" sz="1100" b="0" spc="300" dirty="0">
                          <a:solidFill>
                            <a:schemeClr val="tx1"/>
                          </a:solidFill>
                          <a:latin typeface="メイリオ" panose="020B0604030504040204" pitchFamily="50" charset="-128"/>
                          <a:ea typeface="メイリオ" panose="020B0604030504040204" pitchFamily="50" charset="-128"/>
                        </a:rPr>
                        <a:t>の報告</a:t>
                      </a:r>
                    </a:p>
                  </a:txBody>
                  <a:tcPr anchor="ctr">
                    <a:lnL w="9525" cap="flat" cmpd="sng" algn="ctr">
                      <a:noFill/>
                      <a:prstDash val="solid"/>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計画書</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提出</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交付金</a:t>
                      </a:r>
                      <a:endParaRPr kumimoji="1" lang="en-US" altLang="ja-JP" sz="1100" b="0" spc="3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支払い開始</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交付金</a:t>
                      </a:r>
                      <a:endParaRPr kumimoji="1" lang="en-US" altLang="ja-JP" sz="1100" b="0" spc="3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支払い終了</a:t>
                      </a:r>
                    </a:p>
                  </a:txBody>
                  <a:tcPr anchor="ctr">
                    <a:lnL w="6350" cap="flat" cmpd="sng" algn="ctr">
                      <a:solidFill>
                        <a:schemeClr val="tx1"/>
                      </a:solidFill>
                      <a:prstDash val="dash"/>
                      <a:round/>
                      <a:headEnd type="none" w="med" len="med"/>
                      <a:tailEnd type="none" w="med" len="med"/>
                    </a:lnL>
                    <a:lnR w="6350" cap="flat" cmpd="sng" algn="ctr">
                      <a:solidFill>
                        <a:schemeClr val="tx1"/>
                      </a:solidFill>
                      <a:prstDash val="dash"/>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tc>
                  <a:txBody>
                    <a:bodyPr/>
                    <a:lstStyle/>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a:solidFill>
                            <a:schemeClr val="tx1"/>
                          </a:solidFill>
                          <a:latin typeface="メイリオ" panose="020B0604030504040204" pitchFamily="50" charset="-128"/>
                          <a:ea typeface="メイリオ" panose="020B0604030504040204" pitchFamily="50" charset="-128"/>
                        </a:rPr>
                        <a:t>実績報告書</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b="0" spc="300" dirty="0">
                          <a:solidFill>
                            <a:schemeClr val="tx1"/>
                          </a:solidFill>
                          <a:latin typeface="メイリオ" panose="020B0604030504040204" pitchFamily="50" charset="-128"/>
                          <a:ea typeface="メイリオ" panose="020B0604030504040204" pitchFamily="50" charset="-128"/>
                        </a:rPr>
                        <a:t>提出</a:t>
                      </a:r>
                    </a:p>
                  </a:txBody>
                  <a:tcPr anchor="ctr">
                    <a:lnL w="6350" cap="flat" cmpd="sng" algn="ctr">
                      <a:solidFill>
                        <a:schemeClr val="tx1"/>
                      </a:solidFill>
                      <a:prstDash val="dash"/>
                      <a:round/>
                      <a:headEnd type="none" w="med" len="med"/>
                      <a:tailEnd type="none" w="med" len="med"/>
                    </a:lnL>
                    <a:lnR w="9525"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4151341492"/>
                  </a:ext>
                </a:extLst>
              </a:tr>
            </a:tbl>
          </a:graphicData>
        </a:graphic>
      </p:graphicFrame>
      <p:sp>
        <p:nvSpPr>
          <p:cNvPr id="2" name="テキスト ボックス 1"/>
          <p:cNvSpPr txBox="1"/>
          <p:nvPr/>
        </p:nvSpPr>
        <p:spPr>
          <a:xfrm>
            <a:off x="179310" y="9348174"/>
            <a:ext cx="3745176" cy="600164"/>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厚生労働省社会・援護局障害保健福祉部</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福祉・介護職員処遇改善臨時特例交付金コールセンター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電話番号：</a:t>
            </a:r>
            <a:r>
              <a:rPr kumimoji="1" lang="en-US" altLang="ja-JP" sz="1100" dirty="0">
                <a:latin typeface="メイリオ" panose="020B0604030504040204" pitchFamily="50" charset="-128"/>
                <a:ea typeface="メイリオ" panose="020B0604030504040204" pitchFamily="50" charset="-128"/>
              </a:rPr>
              <a:t>03-5253-1111</a:t>
            </a:r>
            <a:r>
              <a:rPr kumimoji="1" lang="ja-JP" altLang="en-US" sz="1100" dirty="0">
                <a:latin typeface="メイリオ" panose="020B0604030504040204" pitchFamily="50" charset="-128"/>
                <a:ea typeface="メイリオ" panose="020B0604030504040204" pitchFamily="50" charset="-128"/>
              </a:rPr>
              <a:t>（内線：</a:t>
            </a:r>
            <a:r>
              <a:rPr kumimoji="1" lang="en-US" altLang="ja-JP" sz="1100" dirty="0">
                <a:latin typeface="メイリオ" panose="020B0604030504040204" pitchFamily="50" charset="-128"/>
                <a:ea typeface="メイリオ" panose="020B0604030504040204" pitchFamily="50" charset="-128"/>
              </a:rPr>
              <a:t>3698</a:t>
            </a:r>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3699</a:t>
            </a:r>
            <a:r>
              <a:rPr kumimoji="1" lang="ja-JP" altLang="en-US" sz="1100" dirty="0">
                <a:latin typeface="メイリオ" panose="020B0604030504040204" pitchFamily="50" charset="-128"/>
                <a:ea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2556670" y="8046839"/>
            <a:ext cx="3024000" cy="216000"/>
          </a:xfrm>
          <a:prstGeom prst="rect">
            <a:avLst/>
          </a:prstGeom>
          <a:solidFill>
            <a:schemeClr val="accent3">
              <a:lumMod val="75000"/>
            </a:schemeClr>
          </a:solidFill>
          <a:ln w="3810">
            <a:noFill/>
          </a:ln>
        </p:spPr>
        <p:txBody>
          <a:bodyPr wrap="square" lIns="72000" tIns="72000" rIns="36000" bIns="36000" anchor="ctr">
            <a:noAutofit/>
          </a:bodyPr>
          <a:lstStyle/>
          <a:p>
            <a:pPr algn="ctr"/>
            <a:r>
              <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交付金の支払い</a:t>
            </a:r>
          </a:p>
        </p:txBody>
      </p:sp>
      <p:sp>
        <p:nvSpPr>
          <p:cNvPr id="52" name="正方形/長方形 51"/>
          <p:cNvSpPr/>
          <p:nvPr/>
        </p:nvSpPr>
        <p:spPr>
          <a:xfrm>
            <a:off x="539048" y="7758807"/>
            <a:ext cx="4032000" cy="216000"/>
          </a:xfrm>
          <a:prstGeom prst="rect">
            <a:avLst/>
          </a:prstGeom>
          <a:solidFill>
            <a:srgbClr val="66BAB7"/>
          </a:solidFill>
          <a:ln w="3810">
            <a:noFill/>
          </a:ln>
        </p:spPr>
        <p:txBody>
          <a:bodyPr wrap="square" lIns="72000" tIns="72000" rIns="36000" bIns="36000" anchor="ctr">
            <a:noAutofit/>
          </a:bodyPr>
          <a:lstStyle/>
          <a:p>
            <a:pPr algn="ctr"/>
            <a:r>
              <a:rPr lang="ja-JP" altLang="en-US" sz="11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賃金改善の実施</a:t>
            </a:r>
          </a:p>
        </p:txBody>
      </p:sp>
      <p:cxnSp>
        <p:nvCxnSpPr>
          <p:cNvPr id="4" name="直線コネクタ 3"/>
          <p:cNvCxnSpPr/>
          <p:nvPr/>
        </p:nvCxnSpPr>
        <p:spPr>
          <a:xfrm>
            <a:off x="180450" y="9054951"/>
            <a:ext cx="6840000" cy="0"/>
          </a:xfrm>
          <a:prstGeom prst="line">
            <a:avLst/>
          </a:prstGeom>
          <a:ln w="19050">
            <a:solidFill>
              <a:srgbClr val="1031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47839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5BD659-8FC1-461D-9E77-440D19DCB08C}">
  <ds:schemaRefs>
    <ds:schemaRef ds:uri="8B97BE19-CDDD-400E-817A-CFDD13F7EC12"/>
    <ds:schemaRef ds:uri="http://purl.org/dc/terms/"/>
    <ds:schemaRef ds:uri="http://www.w3.org/XML/1998/namespace"/>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purl.org/dc/dcmitype/"/>
    <ds:schemaRef ds:uri="fb02c745-2821-438e-a9f3-36f365a5b5fa"/>
  </ds:schemaRefs>
</ds:datastoreItem>
</file>

<file path=customXml/itemProps2.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8B03A5C5-56C0-41AA-AB58-68C8E2C97C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50057</TotalTime>
  <Words>1110</Words>
  <Application>Microsoft Office PowerPoint</Application>
  <PresentationFormat>ユーザー設定</PresentationFormat>
  <Paragraphs>155</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Ｐ明朝</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京都府</cp:lastModifiedBy>
  <cp:revision>2697</cp:revision>
  <cp:lastPrinted>2022-01-27T08:33:15Z</cp:lastPrinted>
  <dcterms:created xsi:type="dcterms:W3CDTF">2004-06-11T10:04:30Z</dcterms:created>
  <dcterms:modified xsi:type="dcterms:W3CDTF">2022-01-28T06:48:09Z</dcterms:modified>
</cp:coreProperties>
</file>