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7"/>
  </p:notesMasterIdLst>
  <p:handoutMasterIdLst>
    <p:handoutMasterId r:id="rId8"/>
  </p:handoutMasterIdLst>
  <p:sldIdLst>
    <p:sldId id="892" r:id="rId2"/>
    <p:sldId id="902" r:id="rId3"/>
    <p:sldId id="901" r:id="rId4"/>
    <p:sldId id="899" r:id="rId5"/>
    <p:sldId id="900" r:id="rId6"/>
  </p:sldIdLst>
  <p:sldSz cx="9906000" cy="6858000" type="A4"/>
  <p:notesSz cx="6735763" cy="9866313"/>
  <p:defaultTextStyle>
    <a:defPPr>
      <a:defRPr lang="ja-JP"/>
    </a:defPPr>
    <a:lvl1pPr algn="l" rtl="0" fontAlgn="base">
      <a:spcBef>
        <a:spcPct val="0"/>
      </a:spcBef>
      <a:spcAft>
        <a:spcPct val="0"/>
      </a:spcAft>
      <a:defRPr kumimoji="1" b="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b="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b="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b="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b="1" kern="1200">
        <a:solidFill>
          <a:schemeClr val="tx1"/>
        </a:solidFill>
        <a:latin typeface="Arial" charset="0"/>
        <a:ea typeface="ＭＳ Ｐゴシック" charset="-128"/>
        <a:cs typeface="+mn-cs"/>
      </a:defRPr>
    </a:lvl5pPr>
    <a:lvl6pPr marL="2286000" algn="l" defTabSz="914400" rtl="0" eaLnBrk="1" latinLnBrk="0" hangingPunct="1">
      <a:defRPr kumimoji="1" b="1" kern="1200">
        <a:solidFill>
          <a:schemeClr val="tx1"/>
        </a:solidFill>
        <a:latin typeface="Arial" charset="0"/>
        <a:ea typeface="ＭＳ Ｐゴシック" charset="-128"/>
        <a:cs typeface="+mn-cs"/>
      </a:defRPr>
    </a:lvl6pPr>
    <a:lvl7pPr marL="2743200" algn="l" defTabSz="914400" rtl="0" eaLnBrk="1" latinLnBrk="0" hangingPunct="1">
      <a:defRPr kumimoji="1" b="1" kern="1200">
        <a:solidFill>
          <a:schemeClr val="tx1"/>
        </a:solidFill>
        <a:latin typeface="Arial" charset="0"/>
        <a:ea typeface="ＭＳ Ｐゴシック" charset="-128"/>
        <a:cs typeface="+mn-cs"/>
      </a:defRPr>
    </a:lvl7pPr>
    <a:lvl8pPr marL="3200400" algn="l" defTabSz="914400" rtl="0" eaLnBrk="1" latinLnBrk="0" hangingPunct="1">
      <a:defRPr kumimoji="1" b="1" kern="1200">
        <a:solidFill>
          <a:schemeClr val="tx1"/>
        </a:solidFill>
        <a:latin typeface="Arial" charset="0"/>
        <a:ea typeface="ＭＳ Ｐゴシック" charset="-128"/>
        <a:cs typeface="+mn-cs"/>
      </a:defRPr>
    </a:lvl8pPr>
    <a:lvl9pPr marL="3657600" algn="l" defTabSz="914400" rtl="0" eaLnBrk="1" latinLnBrk="0" hangingPunct="1">
      <a:defRPr kumimoji="1" b="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00FF"/>
    <a:srgbClr val="FFFF99"/>
    <a:srgbClr val="FFFFCC"/>
    <a:srgbClr val="FFCCCC"/>
    <a:srgbClr val="FFCC99"/>
    <a:srgbClr val="3399FF"/>
    <a:srgbClr val="0066FF"/>
    <a:srgbClr val="99C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57" autoAdjust="0"/>
    <p:restoredTop sz="99030" autoAdjust="0"/>
  </p:normalViewPr>
  <p:slideViewPr>
    <p:cSldViewPr>
      <p:cViewPr varScale="1">
        <p:scale>
          <a:sx n="73" d="100"/>
          <a:sy n="73" d="100"/>
        </p:scale>
        <p:origin x="-1044" y="-96"/>
      </p:cViewPr>
      <p:guideLst>
        <p:guide orient="horz" pos="1797"/>
        <p:guide pos="312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74" y="2124"/>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12" y="2"/>
            <a:ext cx="2919302" cy="493237"/>
          </a:xfrm>
          <a:prstGeom prst="rect">
            <a:avLst/>
          </a:prstGeom>
          <a:noFill/>
          <a:ln w="9525">
            <a:noFill/>
            <a:miter lim="800000"/>
            <a:headEnd/>
            <a:tailEnd/>
          </a:ln>
          <a:effectLst/>
        </p:spPr>
        <p:txBody>
          <a:bodyPr vert="horz" wrap="square" lIns="91304" tIns="45651" rIns="91304" bIns="45651" numCol="1" anchor="t" anchorCtr="0" compatLnSpc="1">
            <a:prstTxWarp prst="textNoShape">
              <a:avLst/>
            </a:prstTxWarp>
          </a:bodyPr>
          <a:lstStyle>
            <a:lvl1pPr algn="l">
              <a:defRPr sz="1200" b="0">
                <a:ea typeface="ＭＳ Ｐゴシック" charset="-128"/>
              </a:defRPr>
            </a:lvl1pPr>
          </a:lstStyle>
          <a:p>
            <a:pPr>
              <a:defRPr/>
            </a:pPr>
            <a:endParaRPr lang="en-US" altLang="ja-JP" dirty="0"/>
          </a:p>
        </p:txBody>
      </p:sp>
      <p:sp>
        <p:nvSpPr>
          <p:cNvPr id="119811" name="Rectangle 3"/>
          <p:cNvSpPr>
            <a:spLocks noGrp="1" noChangeArrowheads="1"/>
          </p:cNvSpPr>
          <p:nvPr>
            <p:ph type="dt" sz="quarter" idx="1"/>
          </p:nvPr>
        </p:nvSpPr>
        <p:spPr bwMode="auto">
          <a:xfrm>
            <a:off x="3814905" y="2"/>
            <a:ext cx="2919302" cy="493237"/>
          </a:xfrm>
          <a:prstGeom prst="rect">
            <a:avLst/>
          </a:prstGeom>
          <a:noFill/>
          <a:ln w="9525">
            <a:noFill/>
            <a:miter lim="800000"/>
            <a:headEnd/>
            <a:tailEnd/>
          </a:ln>
          <a:effectLst/>
        </p:spPr>
        <p:txBody>
          <a:bodyPr vert="horz" wrap="square" lIns="91304" tIns="45651" rIns="91304" bIns="45651" numCol="1" anchor="t" anchorCtr="0" compatLnSpc="1">
            <a:prstTxWarp prst="textNoShape">
              <a:avLst/>
            </a:prstTxWarp>
          </a:bodyPr>
          <a:lstStyle>
            <a:lvl1pPr algn="r">
              <a:defRPr sz="1200" b="0">
                <a:ea typeface="ＭＳ Ｐゴシック" charset="-128"/>
              </a:defRPr>
            </a:lvl1pPr>
          </a:lstStyle>
          <a:p>
            <a:pPr>
              <a:defRPr/>
            </a:pPr>
            <a:endParaRPr lang="en-US" altLang="ja-JP" dirty="0"/>
          </a:p>
        </p:txBody>
      </p:sp>
      <p:sp>
        <p:nvSpPr>
          <p:cNvPr id="119812" name="Rectangle 4"/>
          <p:cNvSpPr>
            <a:spLocks noGrp="1" noChangeArrowheads="1"/>
          </p:cNvSpPr>
          <p:nvPr>
            <p:ph type="ftr" sz="quarter" idx="2"/>
          </p:nvPr>
        </p:nvSpPr>
        <p:spPr bwMode="auto">
          <a:xfrm>
            <a:off x="12" y="9371528"/>
            <a:ext cx="2919302" cy="493236"/>
          </a:xfrm>
          <a:prstGeom prst="rect">
            <a:avLst/>
          </a:prstGeom>
          <a:noFill/>
          <a:ln w="9525">
            <a:noFill/>
            <a:miter lim="800000"/>
            <a:headEnd/>
            <a:tailEnd/>
          </a:ln>
          <a:effectLst/>
        </p:spPr>
        <p:txBody>
          <a:bodyPr vert="horz" wrap="square" lIns="91304" tIns="45651" rIns="91304" bIns="45651" numCol="1" anchor="b" anchorCtr="0" compatLnSpc="1">
            <a:prstTxWarp prst="textNoShape">
              <a:avLst/>
            </a:prstTxWarp>
          </a:bodyPr>
          <a:lstStyle>
            <a:lvl1pPr algn="l">
              <a:defRPr sz="1200" b="0">
                <a:ea typeface="ＭＳ Ｐゴシック" charset="-128"/>
              </a:defRPr>
            </a:lvl1pPr>
          </a:lstStyle>
          <a:p>
            <a:pPr>
              <a:defRPr/>
            </a:pPr>
            <a:endParaRPr lang="en-US" altLang="ja-JP" dirty="0"/>
          </a:p>
        </p:txBody>
      </p:sp>
      <p:sp>
        <p:nvSpPr>
          <p:cNvPr id="119813" name="Rectangle 5"/>
          <p:cNvSpPr>
            <a:spLocks noGrp="1" noChangeArrowheads="1"/>
          </p:cNvSpPr>
          <p:nvPr>
            <p:ph type="sldNum" sz="quarter" idx="3"/>
          </p:nvPr>
        </p:nvSpPr>
        <p:spPr bwMode="auto">
          <a:xfrm>
            <a:off x="3814905" y="9371528"/>
            <a:ext cx="2919302" cy="493236"/>
          </a:xfrm>
          <a:prstGeom prst="rect">
            <a:avLst/>
          </a:prstGeom>
          <a:noFill/>
          <a:ln w="9525">
            <a:noFill/>
            <a:miter lim="800000"/>
            <a:headEnd/>
            <a:tailEnd/>
          </a:ln>
          <a:effectLst/>
        </p:spPr>
        <p:txBody>
          <a:bodyPr vert="horz" wrap="square" lIns="91304" tIns="45651" rIns="91304" bIns="45651" numCol="1" anchor="b" anchorCtr="0" compatLnSpc="1">
            <a:prstTxWarp prst="textNoShape">
              <a:avLst/>
            </a:prstTxWarp>
          </a:bodyPr>
          <a:lstStyle>
            <a:lvl1pPr algn="r">
              <a:defRPr sz="1200" b="0">
                <a:ea typeface="ＭＳ Ｐゴシック" charset="-128"/>
              </a:defRPr>
            </a:lvl1pPr>
          </a:lstStyle>
          <a:p>
            <a:pPr>
              <a:defRPr/>
            </a:pPr>
            <a:fld id="{74C5AAD7-B1B1-4DDE-ADEB-F6091FF0A4BF}" type="slidenum">
              <a:rPr lang="en-US" altLang="ja-JP"/>
              <a:pPr>
                <a:defRPr/>
              </a:pPr>
              <a:t>‹#›</a:t>
            </a:fld>
            <a:endParaRPr lang="en-US" altLang="ja-JP" dirty="0"/>
          </a:p>
        </p:txBody>
      </p:sp>
    </p:spTree>
    <p:extLst>
      <p:ext uri="{BB962C8B-B14F-4D97-AF65-F5344CB8AC3E}">
        <p14:creationId xmlns:p14="http://schemas.microsoft.com/office/powerpoint/2010/main" val="762595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2" y="2"/>
            <a:ext cx="2919302" cy="493237"/>
          </a:xfrm>
          <a:prstGeom prst="rect">
            <a:avLst/>
          </a:prstGeom>
          <a:noFill/>
          <a:ln w="9525">
            <a:noFill/>
            <a:miter lim="800000"/>
            <a:headEnd/>
            <a:tailEnd/>
          </a:ln>
          <a:effectLst/>
        </p:spPr>
        <p:txBody>
          <a:bodyPr vert="horz" wrap="square" lIns="91304" tIns="45651" rIns="91304" bIns="45651" numCol="1" anchor="t" anchorCtr="0" compatLnSpc="1">
            <a:prstTxWarp prst="textNoShape">
              <a:avLst/>
            </a:prstTxWarp>
          </a:bodyPr>
          <a:lstStyle>
            <a:lvl1pPr algn="l">
              <a:defRPr sz="1200" b="0">
                <a:ea typeface="ＭＳ Ｐゴシック" charset="-128"/>
              </a:defRPr>
            </a:lvl1pPr>
          </a:lstStyle>
          <a:p>
            <a:pPr>
              <a:defRPr/>
            </a:pPr>
            <a:endParaRPr lang="en-US" altLang="ja-JP" dirty="0"/>
          </a:p>
        </p:txBody>
      </p:sp>
      <p:sp>
        <p:nvSpPr>
          <p:cNvPr id="4099" name="Rectangle 3"/>
          <p:cNvSpPr>
            <a:spLocks noGrp="1" noChangeArrowheads="1"/>
          </p:cNvSpPr>
          <p:nvPr>
            <p:ph type="dt" idx="1"/>
          </p:nvPr>
        </p:nvSpPr>
        <p:spPr bwMode="auto">
          <a:xfrm>
            <a:off x="3814905" y="2"/>
            <a:ext cx="2919302" cy="493237"/>
          </a:xfrm>
          <a:prstGeom prst="rect">
            <a:avLst/>
          </a:prstGeom>
          <a:noFill/>
          <a:ln w="9525">
            <a:noFill/>
            <a:miter lim="800000"/>
            <a:headEnd/>
            <a:tailEnd/>
          </a:ln>
          <a:effectLst/>
        </p:spPr>
        <p:txBody>
          <a:bodyPr vert="horz" wrap="square" lIns="91304" tIns="45651" rIns="91304" bIns="45651" numCol="1" anchor="t" anchorCtr="0" compatLnSpc="1">
            <a:prstTxWarp prst="textNoShape">
              <a:avLst/>
            </a:prstTxWarp>
          </a:bodyPr>
          <a:lstStyle>
            <a:lvl1pPr algn="r">
              <a:defRPr sz="1200" b="0">
                <a:ea typeface="ＭＳ Ｐゴシック" charset="-128"/>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696913" y="739775"/>
            <a:ext cx="5346700" cy="37020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2492" y="4686550"/>
            <a:ext cx="5390810" cy="4440707"/>
          </a:xfrm>
          <a:prstGeom prst="rect">
            <a:avLst/>
          </a:prstGeom>
          <a:noFill/>
          <a:ln w="9525">
            <a:noFill/>
            <a:miter lim="800000"/>
            <a:headEnd/>
            <a:tailEnd/>
          </a:ln>
          <a:effectLst/>
        </p:spPr>
        <p:txBody>
          <a:bodyPr vert="horz" wrap="square" lIns="91304" tIns="45651" rIns="91304" bIns="4565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12" y="9371528"/>
            <a:ext cx="2919302" cy="493236"/>
          </a:xfrm>
          <a:prstGeom prst="rect">
            <a:avLst/>
          </a:prstGeom>
          <a:noFill/>
          <a:ln w="9525">
            <a:noFill/>
            <a:miter lim="800000"/>
            <a:headEnd/>
            <a:tailEnd/>
          </a:ln>
          <a:effectLst/>
        </p:spPr>
        <p:txBody>
          <a:bodyPr vert="horz" wrap="square" lIns="91304" tIns="45651" rIns="91304" bIns="45651" numCol="1" anchor="b" anchorCtr="0" compatLnSpc="1">
            <a:prstTxWarp prst="textNoShape">
              <a:avLst/>
            </a:prstTxWarp>
          </a:bodyPr>
          <a:lstStyle>
            <a:lvl1pPr algn="l">
              <a:defRPr sz="1200" b="0">
                <a:ea typeface="ＭＳ Ｐゴシック" charset="-128"/>
              </a:defRPr>
            </a:lvl1pPr>
          </a:lstStyle>
          <a:p>
            <a:pPr>
              <a:defRPr/>
            </a:pPr>
            <a:endParaRPr lang="en-US" altLang="ja-JP" dirty="0"/>
          </a:p>
        </p:txBody>
      </p:sp>
      <p:sp>
        <p:nvSpPr>
          <p:cNvPr id="4103" name="Rectangle 7"/>
          <p:cNvSpPr>
            <a:spLocks noGrp="1" noChangeArrowheads="1"/>
          </p:cNvSpPr>
          <p:nvPr>
            <p:ph type="sldNum" sz="quarter" idx="5"/>
          </p:nvPr>
        </p:nvSpPr>
        <p:spPr bwMode="auto">
          <a:xfrm>
            <a:off x="3814905" y="9371528"/>
            <a:ext cx="2919302" cy="493236"/>
          </a:xfrm>
          <a:prstGeom prst="rect">
            <a:avLst/>
          </a:prstGeom>
          <a:noFill/>
          <a:ln w="9525">
            <a:noFill/>
            <a:miter lim="800000"/>
            <a:headEnd/>
            <a:tailEnd/>
          </a:ln>
          <a:effectLst/>
        </p:spPr>
        <p:txBody>
          <a:bodyPr vert="horz" wrap="square" lIns="91304" tIns="45651" rIns="91304" bIns="45651" numCol="1" anchor="b" anchorCtr="0" compatLnSpc="1">
            <a:prstTxWarp prst="textNoShape">
              <a:avLst/>
            </a:prstTxWarp>
          </a:bodyPr>
          <a:lstStyle>
            <a:lvl1pPr algn="r">
              <a:defRPr sz="1200" b="0">
                <a:ea typeface="ＭＳ Ｐゴシック" charset="-128"/>
              </a:defRPr>
            </a:lvl1pPr>
          </a:lstStyle>
          <a:p>
            <a:pPr>
              <a:defRPr/>
            </a:pPr>
            <a:fld id="{2E182055-406C-4209-9EE0-8E13B6577127}" type="slidenum">
              <a:rPr lang="en-US" altLang="ja-JP"/>
              <a:pPr>
                <a:defRPr/>
              </a:pPr>
              <a:t>‹#›</a:t>
            </a:fld>
            <a:endParaRPr lang="en-US" altLang="ja-JP" dirty="0"/>
          </a:p>
        </p:txBody>
      </p:sp>
    </p:spTree>
    <p:extLst>
      <p:ext uri="{BB962C8B-B14F-4D97-AF65-F5344CB8AC3E}">
        <p14:creationId xmlns:p14="http://schemas.microsoft.com/office/powerpoint/2010/main" val="1254461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717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25117A-23C4-4C2F-B905-C8D4230B0B60}" type="slidenum">
              <a:rPr lang="ja-JP" altLang="en-US"/>
              <a:pPr fontAlgn="base">
                <a:spcBef>
                  <a:spcPct val="0"/>
                </a:spcBef>
                <a:spcAft>
                  <a:spcPct val="0"/>
                </a:spcAft>
              </a:pPr>
              <a:t>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092967C6-3610-481F-9A5F-CC645CA8F6AC}"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FEE7F154-B845-4E88-AD74-2AF82F20E365}"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3438"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6889" y="274639"/>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3CD8BED-A113-48D7-AE90-5A500D9B3FD6}"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DBED8E63-AAC4-4758-BED5-69A380C776C3}"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2"/>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00341C37-F7C5-4090-A9A3-7DE7A316269B}"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6888" y="1600202"/>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0787" y="1600202"/>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E98744D1-6319-4FDA-81C1-C2C0F137F2D2}"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7"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7"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82F2BF05-B79C-40B1-B531-6D91ED54DA9F}"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BA7DA6D-FE43-45F4-AF45-29E47118CD9D}"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408C71CC-65FA-4533-B5B2-35CAB4CAA3DB}"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499" y="27305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2"/>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F5FE78B3-8BE0-4FA0-8CD2-F35D3556F717}"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BBD38987-18D4-440B-896E-9998C7E5FEE5}"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6888" y="274638"/>
            <a:ext cx="8915400" cy="1143000"/>
          </a:xfrm>
          <a:prstGeom prst="rect">
            <a:avLst/>
          </a:prstGeom>
          <a:noFill/>
          <a:ln w="9525">
            <a:noFill/>
            <a:miter lim="800000"/>
            <a:headEnd/>
            <a:tailEnd/>
          </a:ln>
        </p:spPr>
        <p:txBody>
          <a:bodyPr vert="horz" wrap="square" lIns="91403" tIns="45702" rIns="91403" bIns="45702"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496888" y="1600202"/>
            <a:ext cx="8915400" cy="4525963"/>
          </a:xfrm>
          <a:prstGeom prst="rect">
            <a:avLst/>
          </a:prstGeom>
          <a:noFill/>
          <a:ln w="9525">
            <a:noFill/>
            <a:miter lim="800000"/>
            <a:headEnd/>
            <a:tailEnd/>
          </a:ln>
        </p:spPr>
        <p:txBody>
          <a:bodyPr vert="horz" wrap="square" lIns="91403" tIns="45702" rIns="91403" bIns="45702"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6888" y="6245225"/>
            <a:ext cx="2309812" cy="476250"/>
          </a:xfrm>
          <a:prstGeom prst="rect">
            <a:avLst/>
          </a:prstGeom>
          <a:noFill/>
          <a:ln w="9525">
            <a:noFill/>
            <a:miter lim="800000"/>
            <a:headEnd/>
            <a:tailEnd/>
          </a:ln>
          <a:effectLst/>
        </p:spPr>
        <p:txBody>
          <a:bodyPr vert="horz" wrap="square" lIns="91403" tIns="45702" rIns="91403" bIns="45702" numCol="1" anchor="t" anchorCtr="0" compatLnSpc="1">
            <a:prstTxWarp prst="textNoShape">
              <a:avLst/>
            </a:prstTxWarp>
          </a:bodyPr>
          <a:lstStyle>
            <a:lvl1pPr algn="l">
              <a:defRPr sz="1400" b="0">
                <a:ea typeface="ＭＳ Ｐゴシック"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03" tIns="45702" rIns="91403" bIns="45702" numCol="1" anchor="t" anchorCtr="0" compatLnSpc="1">
            <a:prstTxWarp prst="textNoShape">
              <a:avLst/>
            </a:prstTxWarp>
          </a:bodyPr>
          <a:lstStyle>
            <a:lvl1pPr algn="ctr">
              <a:defRPr sz="1400" b="0">
                <a:ea typeface="ＭＳ Ｐゴシック"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9413633" y="0"/>
            <a:ext cx="492368" cy="307740"/>
          </a:xfrm>
          <a:prstGeom prst="rect">
            <a:avLst/>
          </a:prstGeom>
          <a:noFill/>
          <a:ln w="9525">
            <a:solidFill>
              <a:schemeClr val="tx1"/>
            </a:solidFill>
            <a:miter lim="800000"/>
            <a:headEnd/>
            <a:tailEnd/>
          </a:ln>
          <a:effectLst/>
        </p:spPr>
        <p:txBody>
          <a:bodyPr vert="horz" wrap="none" lIns="91403" tIns="45702" rIns="91403" bIns="45702" numCol="1" anchor="t" anchorCtr="0" compatLnSpc="1">
            <a:prstTxWarp prst="textNoShape">
              <a:avLst/>
            </a:prstTxWarp>
            <a:spAutoFit/>
          </a:bodyPr>
          <a:lstStyle>
            <a:lvl1pPr algn="r">
              <a:defRPr sz="1400" b="0">
                <a:ea typeface="ＭＳ Ｐゴシック" charset="-128"/>
              </a:defRPr>
            </a:lvl1pPr>
          </a:lstStyle>
          <a:p>
            <a:pPr>
              <a:defRPr/>
            </a:pPr>
            <a:fld id="{58C4C051-86AD-4983-8AE3-BBF60C54F16D}" type="slidenum">
              <a:rPr lang="en-US" altLang="ja-JP"/>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2638" indent="-223838" algn="l" rtl="0" eaLnBrk="0" fontAlgn="base" hangingPunct="0">
        <a:spcBef>
          <a:spcPct val="20000"/>
        </a:spcBef>
        <a:spcAft>
          <a:spcPct val="0"/>
        </a:spcAft>
        <a:buChar char="»"/>
        <a:defRPr kumimoji="1" sz="2000">
          <a:solidFill>
            <a:schemeClr val="tx1"/>
          </a:solidFill>
          <a:latin typeface="+mn-lt"/>
          <a:ea typeface="+mn-ea"/>
        </a:defRPr>
      </a:lvl5pPr>
      <a:lvl6pPr marL="2509838" indent="-223838" algn="l" rtl="0" fontAlgn="base">
        <a:spcBef>
          <a:spcPct val="20000"/>
        </a:spcBef>
        <a:spcAft>
          <a:spcPct val="0"/>
        </a:spcAft>
        <a:buChar char="»"/>
        <a:defRPr kumimoji="1" sz="2000">
          <a:solidFill>
            <a:schemeClr val="tx1"/>
          </a:solidFill>
          <a:latin typeface="+mn-lt"/>
          <a:ea typeface="+mn-ea"/>
        </a:defRPr>
      </a:lvl6pPr>
      <a:lvl7pPr marL="2967038" indent="-223838" algn="l" rtl="0" fontAlgn="base">
        <a:spcBef>
          <a:spcPct val="20000"/>
        </a:spcBef>
        <a:spcAft>
          <a:spcPct val="0"/>
        </a:spcAft>
        <a:buChar char="»"/>
        <a:defRPr kumimoji="1" sz="2000">
          <a:solidFill>
            <a:schemeClr val="tx1"/>
          </a:solidFill>
          <a:latin typeface="+mn-lt"/>
          <a:ea typeface="+mn-ea"/>
        </a:defRPr>
      </a:lvl7pPr>
      <a:lvl8pPr marL="3424238" indent="-223838" algn="l" rtl="0" fontAlgn="base">
        <a:spcBef>
          <a:spcPct val="20000"/>
        </a:spcBef>
        <a:spcAft>
          <a:spcPct val="0"/>
        </a:spcAft>
        <a:buChar char="»"/>
        <a:defRPr kumimoji="1" sz="2000">
          <a:solidFill>
            <a:schemeClr val="tx1"/>
          </a:solidFill>
          <a:latin typeface="+mn-lt"/>
          <a:ea typeface="+mn-ea"/>
        </a:defRPr>
      </a:lvl8pPr>
      <a:lvl9pPr marL="3881438" indent="-22383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ctrTitle"/>
          </p:nvPr>
        </p:nvSpPr>
        <p:spPr>
          <a:xfrm>
            <a:off x="-87560" y="2130426"/>
            <a:ext cx="10065568" cy="1470025"/>
          </a:xfrm>
        </p:spPr>
        <p:txBody>
          <a:bodyPr lIns="36000" rIns="36000"/>
          <a:lstStyle/>
          <a:p>
            <a:r>
              <a:rPr lang="ja-JP" altLang="en-US" sz="3800" dirty="0" smtClean="0"/>
              <a:t>２０１５年度夏季の電力需給</a:t>
            </a:r>
            <a:r>
              <a:rPr lang="ja-JP" altLang="en-US" sz="3800" dirty="0" smtClean="0"/>
              <a:t>対策に</a:t>
            </a:r>
            <a:r>
              <a:rPr lang="ja-JP" altLang="en-US" sz="3800" dirty="0" smtClean="0"/>
              <a:t>ついて</a:t>
            </a:r>
            <a:r>
              <a:rPr lang="en-US" altLang="ja-JP" sz="3800" dirty="0" smtClean="0"/>
              <a:t/>
            </a:r>
            <a:br>
              <a:rPr lang="en-US" altLang="ja-JP" sz="3800" dirty="0" smtClean="0"/>
            </a:br>
            <a:r>
              <a:rPr lang="ja-JP" altLang="en-US" sz="3800" dirty="0" smtClean="0"/>
              <a:t>（概要）</a:t>
            </a:r>
          </a:p>
        </p:txBody>
      </p:sp>
      <p:sp>
        <p:nvSpPr>
          <p:cNvPr id="3" name="サブタイトル 2"/>
          <p:cNvSpPr>
            <a:spLocks noGrp="1"/>
          </p:cNvSpPr>
          <p:nvPr>
            <p:ph type="subTitle" idx="1"/>
          </p:nvPr>
        </p:nvSpPr>
        <p:spPr>
          <a:xfrm>
            <a:off x="584515" y="4149080"/>
            <a:ext cx="8736971" cy="1752600"/>
          </a:xfrm>
        </p:spPr>
        <p:txBody>
          <a:bodyPr rtlCol="0">
            <a:normAutofit/>
          </a:bodyPr>
          <a:lstStyle/>
          <a:p>
            <a:r>
              <a:rPr lang="ja-JP" altLang="en-US" sz="2800" dirty="0" smtClean="0">
                <a:solidFill>
                  <a:srgbClr val="8A8A8A"/>
                </a:solidFill>
                <a:latin typeface="MS-PGothic"/>
              </a:rPr>
              <a:t>２０１５年５月</a:t>
            </a:r>
            <a:r>
              <a:rPr lang="ja-JP" altLang="en-US" sz="2800" dirty="0">
                <a:solidFill>
                  <a:srgbClr val="8A8A8A"/>
                </a:solidFill>
                <a:latin typeface="MS-PGothic"/>
              </a:rPr>
              <a:t>２２</a:t>
            </a:r>
            <a:r>
              <a:rPr lang="ja-JP" altLang="en-US" sz="2800" dirty="0" smtClean="0">
                <a:solidFill>
                  <a:srgbClr val="8A8A8A"/>
                </a:solidFill>
                <a:latin typeface="MS-PGothic"/>
              </a:rPr>
              <a:t>日</a:t>
            </a:r>
            <a:endParaRPr lang="en-US" altLang="ja-JP" sz="2800" dirty="0" smtClean="0">
              <a:solidFill>
                <a:srgbClr val="8A8A8A"/>
              </a:solidFill>
              <a:latin typeface="MS-PGothic"/>
            </a:endParaRPr>
          </a:p>
          <a:p>
            <a:r>
              <a:rPr lang="ja-JP" altLang="en-US" sz="2800" dirty="0">
                <a:solidFill>
                  <a:srgbClr val="8A8A8A"/>
                </a:solidFill>
                <a:latin typeface="MS-PGothic"/>
              </a:rPr>
              <a:t>電力</a:t>
            </a:r>
            <a:r>
              <a:rPr lang="ja-JP" altLang="en-US" sz="2800" dirty="0" smtClean="0">
                <a:solidFill>
                  <a:srgbClr val="8A8A8A"/>
                </a:solidFill>
                <a:latin typeface="MS-PGothic"/>
              </a:rPr>
              <a:t>需給に関する検討会合</a:t>
            </a:r>
            <a:endParaRPr lang="ja-JP" altLang="en-US" sz="2800" dirty="0"/>
          </a:p>
        </p:txBody>
      </p:sp>
      <p:sp>
        <p:nvSpPr>
          <p:cNvPr id="4" name="テキスト ボックス 3"/>
          <p:cNvSpPr txBox="1">
            <a:spLocks noChangeArrowheads="1"/>
          </p:cNvSpPr>
          <p:nvPr/>
        </p:nvSpPr>
        <p:spPr bwMode="auto">
          <a:xfrm>
            <a:off x="8897888" y="0"/>
            <a:ext cx="1008112" cy="472118"/>
          </a:xfrm>
          <a:prstGeom prst="rect">
            <a:avLst/>
          </a:prstGeom>
          <a:solidFill>
            <a:srgbClr val="FFFFFF"/>
          </a:solidFill>
          <a:ln w="9525" algn="ctr">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88000"/>
              </a:lnSpc>
              <a:spcBef>
                <a:spcPts val="500"/>
              </a:spcBef>
              <a:spcAft>
                <a:spcPts val="500"/>
              </a:spcAft>
              <a:buClrTx/>
              <a:buSzTx/>
              <a:buFontTx/>
              <a:buNone/>
              <a:tabLst/>
            </a:pPr>
            <a:r>
              <a:rPr lang="ja-JP" altLang="en-US" b="0" dirty="0">
                <a:latin typeface="Arial" pitchFamily="34" charset="0"/>
                <a:ea typeface="ＭＳ Ｐゴシック" pitchFamily="50" charset="-128"/>
                <a:cs typeface="ＭＳ Ｐゴシック" pitchFamily="50" charset="-128"/>
              </a:rPr>
              <a:t>資料</a:t>
            </a:r>
            <a:r>
              <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rPr>
              <a:t>１</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
          <p:cNvSpPr>
            <a:spLocks noChangeArrowheads="1"/>
          </p:cNvSpPr>
          <p:nvPr/>
        </p:nvSpPr>
        <p:spPr bwMode="auto">
          <a:xfrm>
            <a:off x="0" y="0"/>
            <a:ext cx="9905999" cy="461665"/>
          </a:xfrm>
          <a:prstGeom prst="rect">
            <a:avLst/>
          </a:prstGeom>
          <a:solidFill>
            <a:srgbClr val="92D050"/>
          </a:solidFill>
          <a:ln w="9525">
            <a:noFill/>
            <a:miter lim="800000"/>
            <a:headEnd/>
            <a:tailEnd/>
          </a:ln>
        </p:spPr>
        <p:txBody>
          <a:bodyPr wrap="square">
            <a:spAutoFit/>
          </a:bodyPr>
          <a:lstStyle/>
          <a:p>
            <a:pPr algn="ctr"/>
            <a:r>
              <a:rPr lang="ja-JP" altLang="en-US" sz="2400" dirty="0" smtClean="0">
                <a:solidFill>
                  <a:srgbClr val="000000"/>
                </a:solidFill>
                <a:latin typeface="+mj-ea"/>
              </a:rPr>
              <a:t>１</a:t>
            </a:r>
            <a:r>
              <a:rPr lang="ja-JP" altLang="ja-JP" sz="2400" dirty="0" smtClean="0">
                <a:solidFill>
                  <a:srgbClr val="000000"/>
                </a:solidFill>
                <a:latin typeface="+mj-ea"/>
              </a:rPr>
              <a:t>．</a:t>
            </a:r>
            <a:r>
              <a:rPr lang="en-US" altLang="ja-JP" sz="2400" dirty="0" smtClean="0">
                <a:solidFill>
                  <a:srgbClr val="000000"/>
                </a:solidFill>
                <a:latin typeface="+mj-ea"/>
              </a:rPr>
              <a:t>2015</a:t>
            </a:r>
            <a:r>
              <a:rPr lang="ja-JP" altLang="ja-JP" sz="2400" dirty="0" smtClean="0">
                <a:solidFill>
                  <a:srgbClr val="000000"/>
                </a:solidFill>
                <a:latin typeface="+mj-ea"/>
              </a:rPr>
              <a:t>年度</a:t>
            </a:r>
            <a:r>
              <a:rPr lang="ja-JP" altLang="en-US" sz="2400" dirty="0" smtClean="0">
                <a:solidFill>
                  <a:srgbClr val="000000"/>
                </a:solidFill>
                <a:latin typeface="+mj-ea"/>
              </a:rPr>
              <a:t>夏季</a:t>
            </a:r>
            <a:r>
              <a:rPr lang="ja-JP" altLang="ja-JP" sz="2400" dirty="0" smtClean="0">
                <a:solidFill>
                  <a:srgbClr val="000000"/>
                </a:solidFill>
                <a:latin typeface="+mj-ea"/>
              </a:rPr>
              <a:t>の</a:t>
            </a:r>
            <a:r>
              <a:rPr lang="ja-JP" altLang="ja-JP" sz="2400" dirty="0">
                <a:solidFill>
                  <a:srgbClr val="000000"/>
                </a:solidFill>
                <a:latin typeface="+mj-ea"/>
              </a:rPr>
              <a:t>電力</a:t>
            </a:r>
            <a:r>
              <a:rPr lang="ja-JP" altLang="en-US" sz="2400" dirty="0" smtClean="0">
                <a:solidFill>
                  <a:srgbClr val="000000"/>
                </a:solidFill>
                <a:latin typeface="+mj-ea"/>
              </a:rPr>
              <a:t>需給見通し</a:t>
            </a:r>
            <a:endParaRPr lang="ja-JP" altLang="en-US" sz="2400" dirty="0">
              <a:latin typeface="+mj-ea"/>
            </a:endParaRPr>
          </a:p>
        </p:txBody>
      </p:sp>
      <p:sp>
        <p:nvSpPr>
          <p:cNvPr id="23" name="テキスト ボックス 63"/>
          <p:cNvSpPr txBox="1">
            <a:spLocks noChangeArrowheads="1"/>
          </p:cNvSpPr>
          <p:nvPr/>
        </p:nvSpPr>
        <p:spPr bwMode="auto">
          <a:xfrm>
            <a:off x="131002" y="692697"/>
            <a:ext cx="9646534" cy="86409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marL="180975" indent="-180975"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just">
              <a:spcAft>
                <a:spcPts val="600"/>
              </a:spcAft>
            </a:pPr>
            <a:r>
              <a:rPr lang="ja-JP" altLang="en-US" sz="1600" b="0" dirty="0"/>
              <a:t>○　老朽火力の最大限の活用等を前提に、全国的に必要最低限の予備率（３％）以上が確保される見通し。ただし、関西電力及び九州電力は単独で予備率３％以上を確保できず（それぞれ</a:t>
            </a:r>
            <a:r>
              <a:rPr lang="en-US" altLang="ja-JP" sz="1600" b="0" dirty="0"/>
              <a:t>0.8</a:t>
            </a:r>
            <a:r>
              <a:rPr lang="ja-JP" altLang="en-US" sz="1600" b="0" dirty="0"/>
              <a:t>％、▲</a:t>
            </a:r>
            <a:r>
              <a:rPr lang="en-US" altLang="ja-JP" sz="1600" b="0" dirty="0"/>
              <a:t>2.3</a:t>
            </a:r>
            <a:r>
              <a:rPr lang="ja-JP" altLang="en-US" sz="1600" b="0" dirty="0"/>
              <a:t>％ ）</a:t>
            </a:r>
            <a:r>
              <a:rPr lang="ja-JP" altLang="en-US" sz="1600" b="0" dirty="0" smtClean="0"/>
              <a:t>、</a:t>
            </a:r>
            <a:r>
              <a:rPr lang="ja-JP" altLang="en-US" sz="1600" b="0" dirty="0"/>
              <a:t>他社からの</a:t>
            </a:r>
            <a:r>
              <a:rPr lang="ja-JP" altLang="en-US" sz="1600" b="0" dirty="0" smtClean="0"/>
              <a:t>受電に</a:t>
            </a:r>
            <a:r>
              <a:rPr lang="ja-JP" altLang="en-US" sz="1600" b="0" dirty="0"/>
              <a:t>より、何とか予備率３％以上を確保。</a:t>
            </a:r>
          </a:p>
          <a:p>
            <a:pPr algn="just">
              <a:spcAft>
                <a:spcPts val="600"/>
              </a:spcAft>
            </a:pPr>
            <a:endParaRPr lang="en-US" altLang="ja-JP" sz="1600" b="0" dirty="0" smtClean="0"/>
          </a:p>
        </p:txBody>
      </p:sp>
      <p:sp>
        <p:nvSpPr>
          <p:cNvPr id="26" name="テキスト ボックス 25"/>
          <p:cNvSpPr txBox="1"/>
          <p:nvPr/>
        </p:nvSpPr>
        <p:spPr>
          <a:xfrm>
            <a:off x="-1" y="6237312"/>
            <a:ext cx="9906001" cy="646331"/>
          </a:xfrm>
          <a:prstGeom prst="rect">
            <a:avLst/>
          </a:prstGeom>
          <a:noFill/>
        </p:spPr>
        <p:txBody>
          <a:bodyPr wrap="square" rtlCol="0">
            <a:spAutoFit/>
          </a:bodyPr>
          <a:lstStyle/>
          <a:p>
            <a:pPr>
              <a:tabLst>
                <a:tab pos="7983538" algn="l"/>
              </a:tabLst>
            </a:pPr>
            <a:r>
              <a:rPr lang="en-US" altLang="ja-JP" sz="1200" b="0" dirty="0" smtClean="0">
                <a:solidFill>
                  <a:prstClr val="black"/>
                </a:solidFill>
              </a:rPr>
              <a:t>※</a:t>
            </a:r>
            <a:r>
              <a:rPr lang="ja-JP" altLang="en-US" sz="1200" b="0" dirty="0" smtClean="0">
                <a:solidFill>
                  <a:prstClr val="black"/>
                </a:solidFill>
              </a:rPr>
              <a:t>１</a:t>
            </a:r>
            <a:r>
              <a:rPr lang="ja-JP" altLang="en-US" sz="1200" b="0" dirty="0">
                <a:solidFill>
                  <a:prstClr val="black"/>
                </a:solidFill>
              </a:rPr>
              <a:t>　</a:t>
            </a:r>
            <a:r>
              <a:rPr lang="en-US" altLang="ja-JP" sz="1200" b="0" dirty="0">
                <a:solidFill>
                  <a:prstClr val="black"/>
                </a:solidFill>
              </a:rPr>
              <a:t>2010</a:t>
            </a:r>
            <a:r>
              <a:rPr lang="ja-JP" altLang="en-US" sz="1200" b="0" dirty="0">
                <a:solidFill>
                  <a:prstClr val="black"/>
                </a:solidFill>
              </a:rPr>
              <a:t>年度並みの猛暑を想定し、直近の経済見通し、</a:t>
            </a:r>
            <a:r>
              <a:rPr lang="en-US" altLang="ja-JP" sz="1200" b="0" dirty="0" smtClean="0">
                <a:solidFill>
                  <a:prstClr val="black"/>
                </a:solidFill>
              </a:rPr>
              <a:t>201</a:t>
            </a:r>
            <a:r>
              <a:rPr lang="en-US" altLang="ja-JP" sz="1200" b="0" dirty="0">
                <a:solidFill>
                  <a:prstClr val="black"/>
                </a:solidFill>
              </a:rPr>
              <a:t>4</a:t>
            </a:r>
            <a:r>
              <a:rPr lang="ja-JP" altLang="en-US" sz="1200" b="0" dirty="0" smtClean="0">
                <a:solidFill>
                  <a:prstClr val="black"/>
                </a:solidFill>
              </a:rPr>
              <a:t>年度</a:t>
            </a:r>
            <a:r>
              <a:rPr lang="ja-JP" altLang="en-US" sz="1200" b="0" dirty="0">
                <a:solidFill>
                  <a:prstClr val="black"/>
                </a:solidFill>
              </a:rPr>
              <a:t>夏季の節電実績を踏まえた定着節電を織り込み。 </a:t>
            </a:r>
            <a:endParaRPr lang="en-US" altLang="ja-JP" sz="1200" b="0" dirty="0" smtClean="0">
              <a:solidFill>
                <a:prstClr val="black"/>
              </a:solidFill>
            </a:endParaRPr>
          </a:p>
          <a:p>
            <a:pPr>
              <a:tabLst>
                <a:tab pos="7983538" algn="l"/>
              </a:tabLst>
            </a:pPr>
            <a:r>
              <a:rPr lang="ja-JP" altLang="en-US" sz="1200" b="0" dirty="0">
                <a:solidFill>
                  <a:prstClr val="black"/>
                </a:solidFill>
              </a:rPr>
              <a:t>　</a:t>
            </a:r>
            <a:r>
              <a:rPr lang="ja-JP" altLang="en-US" sz="1200" b="0" dirty="0" smtClean="0">
                <a:solidFill>
                  <a:prstClr val="black"/>
                </a:solidFill>
              </a:rPr>
              <a:t>　　（中部電力、関西電力及び</a:t>
            </a:r>
            <a:r>
              <a:rPr lang="ja-JP" altLang="en-US" sz="1200" b="0" dirty="0">
                <a:solidFill>
                  <a:prstClr val="black"/>
                </a:solidFill>
              </a:rPr>
              <a:t>九州電力管内は猛暑であった</a:t>
            </a:r>
            <a:r>
              <a:rPr lang="en-US" altLang="ja-JP" sz="1200" b="0" dirty="0">
                <a:solidFill>
                  <a:prstClr val="black"/>
                </a:solidFill>
              </a:rPr>
              <a:t>2013</a:t>
            </a:r>
            <a:r>
              <a:rPr lang="ja-JP" altLang="en-US" sz="1200" b="0" dirty="0">
                <a:solidFill>
                  <a:prstClr val="black"/>
                </a:solidFill>
              </a:rPr>
              <a:t>年度、沖縄は</a:t>
            </a:r>
            <a:r>
              <a:rPr lang="en-US" altLang="ja-JP" sz="1200" b="0" dirty="0">
                <a:solidFill>
                  <a:prstClr val="black"/>
                </a:solidFill>
              </a:rPr>
              <a:t>2009</a:t>
            </a:r>
            <a:r>
              <a:rPr lang="ja-JP" altLang="en-US" sz="1200" b="0" dirty="0">
                <a:solidFill>
                  <a:prstClr val="black"/>
                </a:solidFill>
              </a:rPr>
              <a:t>年度夏季並み） </a:t>
            </a:r>
            <a:endParaRPr lang="en-US" altLang="ja-JP" sz="1200" b="0" dirty="0" smtClean="0">
              <a:solidFill>
                <a:prstClr val="black"/>
              </a:solidFill>
            </a:endParaRPr>
          </a:p>
          <a:p>
            <a:pPr fontAlgn="base">
              <a:spcBef>
                <a:spcPct val="0"/>
              </a:spcBef>
              <a:spcAft>
                <a:spcPct val="0"/>
              </a:spcAft>
            </a:pPr>
            <a:r>
              <a:rPr lang="en-US" altLang="ja-JP" sz="1200" b="0" dirty="0" smtClean="0">
                <a:solidFill>
                  <a:prstClr val="black"/>
                </a:solidFill>
              </a:rPr>
              <a:t>※</a:t>
            </a:r>
            <a:r>
              <a:rPr lang="ja-JP" altLang="en-US" sz="1200" b="0" dirty="0">
                <a:solidFill>
                  <a:prstClr val="black"/>
                </a:solidFill>
              </a:rPr>
              <a:t>２</a:t>
            </a:r>
            <a:r>
              <a:rPr lang="ja-JP" altLang="en-US" sz="1200" b="0" dirty="0" smtClean="0">
                <a:solidFill>
                  <a:prstClr val="black"/>
                </a:solidFill>
              </a:rPr>
              <a:t>　沖縄電力については、本州と連系しておらず単独系統であり、また離島が多いため予備率が高くならざるを得ない面があることに留意する必要</a:t>
            </a:r>
            <a:r>
              <a:rPr lang="ja-JP" altLang="en-US" sz="1200" b="0" dirty="0">
                <a:solidFill>
                  <a:prstClr val="black"/>
                </a:solidFill>
              </a:rPr>
              <a:t>。</a:t>
            </a:r>
            <a:endParaRPr lang="en-US" altLang="ja-JP" sz="1200" b="0" dirty="0" smtClean="0">
              <a:solidFill>
                <a:prstClr val="black"/>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157327502"/>
              </p:ext>
            </p:extLst>
          </p:nvPr>
        </p:nvGraphicFramePr>
        <p:xfrm>
          <a:off x="85252" y="4463309"/>
          <a:ext cx="9764292" cy="1557979"/>
        </p:xfrm>
        <a:graphic>
          <a:graphicData uri="http://schemas.openxmlformats.org/drawingml/2006/table">
            <a:tbl>
              <a:tblPr/>
              <a:tblGrid>
                <a:gridCol w="1121945"/>
                <a:gridCol w="664796"/>
                <a:gridCol w="631378"/>
                <a:gridCol w="631378"/>
                <a:gridCol w="631378"/>
                <a:gridCol w="765049"/>
                <a:gridCol w="664796"/>
                <a:gridCol w="709489"/>
                <a:gridCol w="620103"/>
                <a:gridCol w="664796"/>
                <a:gridCol w="664796"/>
                <a:gridCol w="664796"/>
                <a:gridCol w="664796"/>
                <a:gridCol w="664796"/>
              </a:tblGrid>
              <a:tr h="43212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200" b="1" i="0" u="none" strike="noStrike" cap="none" normalizeH="0" baseline="0" dirty="0" smtClean="0">
                          <a:ln>
                            <a:noFill/>
                          </a:ln>
                          <a:solidFill>
                            <a:schemeClr val="tx1"/>
                          </a:solidFill>
                          <a:effectLst/>
                          <a:latin typeface="Calibri" pitchFamily="34" charset="0"/>
                          <a:ea typeface="ＭＳ Ｐゴシック" charset="-128"/>
                        </a:rPr>
                        <a:t>万</a:t>
                      </a:r>
                      <a:r>
                        <a:rPr kumimoji="1" lang="en-US" altLang="ja-JP" sz="1200" b="1" i="0" u="none" strike="noStrike" cap="none" normalizeH="0" baseline="0" dirty="0" smtClean="0">
                          <a:ln>
                            <a:noFill/>
                          </a:ln>
                          <a:solidFill>
                            <a:schemeClr val="tx1"/>
                          </a:solidFill>
                          <a:effectLst/>
                          <a:latin typeface="Calibri" pitchFamily="34" charset="0"/>
                          <a:ea typeface="ＭＳ Ｐゴシック" charset="-128"/>
                        </a:rPr>
                        <a:t>kW)</a:t>
                      </a:r>
                      <a:endParaRPr kumimoji="1" lang="ja-JP" altLang="en-US" sz="1200" b="1"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東日本</a:t>
                      </a:r>
                      <a:endParaRPr kumimoji="1" lang="en-US" altLang="ja-JP" sz="1000" b="1"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３社</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北海道</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東北</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東京</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中西日本</a:t>
                      </a:r>
                      <a:endParaRPr kumimoji="1" lang="en-US" altLang="ja-JP" sz="1000" b="1"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６社</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中部</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関西</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北陸</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中国</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四国</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九州</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９電力</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沖縄</a:t>
                      </a:r>
                      <a:r>
                        <a:rPr kumimoji="1" lang="en-US" altLang="ja-JP" sz="1100" b="1" i="0" u="none" strike="noStrike" cap="none" normalizeH="0" baseline="30000" dirty="0" smtClean="0">
                          <a:ln>
                            <a:noFill/>
                          </a:ln>
                          <a:solidFill>
                            <a:schemeClr val="tx1"/>
                          </a:solidFill>
                          <a:effectLst/>
                          <a:latin typeface="Calibri" pitchFamily="34" charset="0"/>
                          <a:ea typeface="ＭＳ Ｐゴシック" charset="-128"/>
                        </a:rPr>
                        <a:t>※</a:t>
                      </a:r>
                      <a:r>
                        <a:rPr kumimoji="1" lang="ja-JP" altLang="en-US" sz="1100" b="1" i="0" u="none" strike="noStrike" cap="none" normalizeH="0" baseline="30000" dirty="0" smtClean="0">
                          <a:ln>
                            <a:noFill/>
                          </a:ln>
                          <a:solidFill>
                            <a:schemeClr val="tx1"/>
                          </a:solidFill>
                          <a:effectLst/>
                          <a:latin typeface="Calibri" pitchFamily="34" charset="0"/>
                          <a:ea typeface="ＭＳ Ｐゴシック" charset="-128"/>
                        </a:rPr>
                        <a:t>２</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r>
              <a:tr h="375285">
                <a:tc>
                  <a:txBody>
                    <a:bodyPr/>
                    <a:lstStyle/>
                    <a:p>
                      <a:pPr algn="ctr" fontAlgn="ctr"/>
                      <a:r>
                        <a:rPr lang="ja-JP" altLang="en-US" sz="1200" b="0" i="0" u="none" strike="noStrike" dirty="0" smtClean="0">
                          <a:solidFill>
                            <a:srgbClr val="000000"/>
                          </a:solidFill>
                          <a:latin typeface="+mn-ea"/>
                          <a:ea typeface="+mn-ea"/>
                          <a:cs typeface="Arial" pitchFamily="34" charset="0"/>
                        </a:rPr>
                        <a:t>①最大電力需要</a:t>
                      </a:r>
                      <a:endParaRPr lang="en-US" altLang="ja-JP" sz="1200" b="0" i="0" u="none" strike="noStrike" dirty="0" smtClean="0">
                        <a:solidFill>
                          <a:srgbClr val="000000"/>
                        </a:solidFill>
                        <a:latin typeface="+mn-ea"/>
                        <a:ea typeface="+mn-ea"/>
                        <a:cs typeface="Arial"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7,007</a:t>
                      </a: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472</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1,445</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5,090</a:t>
                      </a: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9,253</a:t>
                      </a: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2,597</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2,791</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545</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1,128</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549</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1,643</a:t>
                      </a: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16,260</a:t>
                      </a:r>
                    </a:p>
                  </a:txBody>
                  <a:tcPr marL="9525" marR="9525"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rgbClr val="000000"/>
                          </a:solidFill>
                          <a:effectLst/>
                          <a:latin typeface="+mn-lt"/>
                          <a:ea typeface="Arial Unicode MS" panose="020B0604020202020204" pitchFamily="50" charset="-128"/>
                          <a:cs typeface="Arial Unicode MS" panose="020B0604020202020204" pitchFamily="50" charset="-128"/>
                        </a:rPr>
                        <a:t>156</a:t>
                      </a:r>
                      <a:endParaRPr lang="ja-JP" altLang="en-US" sz="1200" b="0" i="0" u="none" strike="noStrike" dirty="0">
                        <a:solidFill>
                          <a:srgbClr val="000000"/>
                        </a:solidFill>
                        <a:effectLst/>
                        <a:latin typeface="+mn-lt"/>
                        <a:ea typeface="Arial Unicode MS" panose="020B0604020202020204" pitchFamily="50" charset="-128"/>
                        <a:cs typeface="Arial Unicode MS" panose="020B0604020202020204" pitchFamily="50" charset="-128"/>
                      </a:endParaRP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375285">
                <a:tc>
                  <a:txBody>
                    <a:bodyPr/>
                    <a:lstStyle/>
                    <a:p>
                      <a:pPr algn="ctr" fontAlgn="ctr"/>
                      <a:r>
                        <a:rPr lang="ja-JP" altLang="en-US" sz="1200" b="0" i="0" u="none" strike="noStrike" dirty="0" smtClean="0">
                          <a:solidFill>
                            <a:srgbClr val="000000"/>
                          </a:solidFill>
                          <a:latin typeface="ＭＳ Ｐゴシック" pitchFamily="50" charset="-128"/>
                          <a:ea typeface="ＭＳ Ｐゴシック" pitchFamily="50" charset="-128"/>
                          <a:cs typeface="Arial" pitchFamily="34" charset="0"/>
                        </a:rPr>
                        <a:t>②</a:t>
                      </a:r>
                      <a:r>
                        <a:rPr lang="zh-TW" altLang="en-US" sz="1200" b="0" i="0" u="none" strike="noStrike" dirty="0" smtClean="0">
                          <a:solidFill>
                            <a:srgbClr val="000000"/>
                          </a:solidFill>
                          <a:latin typeface="ＭＳ Ｐゴシック" pitchFamily="50" charset="-128"/>
                          <a:ea typeface="ＭＳ Ｐゴシック" pitchFamily="50" charset="-128"/>
                          <a:cs typeface="Arial" pitchFamily="34" charset="0"/>
                        </a:rPr>
                        <a:t>供給力</a:t>
                      </a:r>
                      <a:endParaRPr lang="en-US" altLang="zh-TW" sz="1200" b="0" i="0" u="none" strike="noStrike" dirty="0" smtClean="0">
                        <a:solidFill>
                          <a:srgbClr val="000000"/>
                        </a:solidFill>
                        <a:latin typeface="ＭＳ Ｐゴシック" pitchFamily="50" charset="-128"/>
                        <a:ea typeface="ＭＳ Ｐゴシック" pitchFamily="50" charset="-128"/>
                        <a:cs typeface="Arial"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rgbClr val="000000"/>
                          </a:solidFill>
                          <a:effectLst/>
                          <a:latin typeface="Arial" panose="020B0604020202020204" pitchFamily="34" charset="0"/>
                          <a:cs typeface="Arial" panose="020B0604020202020204" pitchFamily="34" charset="0"/>
                        </a:rPr>
                        <a:t>7,687</a:t>
                      </a:r>
                      <a:endParaRPr lang="en-US" altLang="ja-JP"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513</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1,524</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rgbClr val="000000"/>
                          </a:solidFill>
                          <a:effectLst/>
                          <a:latin typeface="Arial" panose="020B0604020202020204" pitchFamily="34" charset="0"/>
                          <a:cs typeface="Arial" panose="020B0604020202020204" pitchFamily="34" charset="0"/>
                        </a:rPr>
                        <a:t>5,650</a:t>
                      </a:r>
                      <a:endParaRPr lang="en-US" altLang="ja-JP"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effectLst/>
                          <a:latin typeface="Arial" panose="020B0604020202020204" pitchFamily="34" charset="0"/>
                          <a:cs typeface="Arial" panose="020B0604020202020204" pitchFamily="34" charset="0"/>
                        </a:rPr>
                        <a:t>9,647</a:t>
                      </a:r>
                      <a:endParaRPr lang="en-US" altLang="ja-JP" sz="12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chemeClr val="tx1"/>
                          </a:solidFill>
                          <a:effectLst/>
                          <a:latin typeface="Arial" panose="020B0604020202020204" pitchFamily="34" charset="0"/>
                          <a:cs typeface="Arial" panose="020B0604020202020204" pitchFamily="34" charset="0"/>
                        </a:rPr>
                        <a:t>2,765</a:t>
                      </a:r>
                      <a:endParaRPr lang="en-US" altLang="ja-JP" sz="12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2,813</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a:solidFill>
                            <a:schemeClr val="tx1"/>
                          </a:solidFill>
                          <a:effectLst/>
                          <a:latin typeface="Arial" panose="020B0604020202020204" pitchFamily="34" charset="0"/>
                          <a:cs typeface="Arial" panose="020B0604020202020204" pitchFamily="34" charset="0"/>
                        </a:rPr>
                        <a:t>580</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effectLst/>
                          <a:latin typeface="Arial" panose="020B0604020202020204" pitchFamily="34" charset="0"/>
                          <a:cs typeface="Arial" panose="020B0604020202020204" pitchFamily="34" charset="0"/>
                        </a:rPr>
                        <a:t>1,286</a:t>
                      </a:r>
                      <a:endParaRPr lang="en-US" altLang="ja-JP" sz="12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616</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chemeClr val="tx1"/>
                          </a:solidFill>
                          <a:effectLst/>
                          <a:latin typeface="Arial" panose="020B0604020202020204" pitchFamily="34" charset="0"/>
                          <a:cs typeface="Arial" panose="020B0604020202020204" pitchFamily="34" charset="0"/>
                        </a:rPr>
                        <a:t>1,588</a:t>
                      </a: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effectLst/>
                          <a:latin typeface="Arial" panose="020B0604020202020204" pitchFamily="34" charset="0"/>
                          <a:cs typeface="Arial" panose="020B0604020202020204" pitchFamily="34" charset="0"/>
                        </a:rPr>
                        <a:t>17,334</a:t>
                      </a:r>
                      <a:endParaRPr lang="en-US" altLang="ja-JP" sz="1200" b="0" i="0" u="none" strike="noStrike" dirty="0">
                        <a:solidFill>
                          <a:schemeClr val="tx1"/>
                        </a:solidFill>
                        <a:effectLst/>
                        <a:latin typeface="Arial" panose="020B0604020202020204" pitchFamily="34" charset="0"/>
                        <a:cs typeface="Arial" panose="020B0604020202020204" pitchFamily="34" charset="0"/>
                      </a:endParaRPr>
                    </a:p>
                  </a:txBody>
                  <a:tcPr marL="9525" marR="9525"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rgbClr val="000000"/>
                          </a:solidFill>
                          <a:effectLst/>
                          <a:latin typeface="+mn-lt"/>
                          <a:ea typeface="Arial Unicode MS" panose="020B0604020202020204" pitchFamily="50" charset="-128"/>
                          <a:cs typeface="Arial Unicode MS" panose="020B0604020202020204" pitchFamily="50" charset="-128"/>
                        </a:rPr>
                        <a:t>225</a:t>
                      </a:r>
                      <a:r>
                        <a:rPr lang="ja-JP" altLang="en-US" sz="1200" b="0" i="0" u="none" strike="noStrike" dirty="0">
                          <a:solidFill>
                            <a:srgbClr val="000000"/>
                          </a:solidFill>
                          <a:effectLst/>
                          <a:latin typeface="+mn-lt"/>
                          <a:ea typeface="Arial Unicode MS" panose="020B0604020202020204" pitchFamily="50" charset="-128"/>
                          <a:cs typeface="Arial Unicode MS" panose="020B0604020202020204" pitchFamily="50" charset="-128"/>
                        </a:rPr>
                        <a:t>　</a:t>
                      </a: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375285">
                <a:tc>
                  <a:txBody>
                    <a:bodyPr/>
                    <a:lstStyle/>
                    <a:p>
                      <a:pPr algn="ctr" fontAlgn="ctr"/>
                      <a:r>
                        <a:rPr lang="ja-JP" altLang="en-US" sz="1200" b="0" i="0" u="none" strike="noStrike" dirty="0" smtClean="0">
                          <a:solidFill>
                            <a:srgbClr val="000000"/>
                          </a:solidFill>
                          <a:latin typeface="+mn-lt"/>
                          <a:ea typeface="+mn-ea"/>
                          <a:cs typeface="Arial" pitchFamily="34" charset="0"/>
                        </a:rPr>
                        <a:t>②供給</a:t>
                      </a:r>
                      <a:r>
                        <a:rPr lang="en-US" altLang="ja-JP" sz="1200" b="0" i="0" u="none" strike="noStrike" dirty="0" smtClean="0">
                          <a:solidFill>
                            <a:srgbClr val="000000"/>
                          </a:solidFill>
                          <a:latin typeface="+mn-lt"/>
                          <a:ea typeface="+mn-ea"/>
                          <a:cs typeface="Arial" pitchFamily="34" charset="0"/>
                        </a:rPr>
                        <a:t>-</a:t>
                      </a:r>
                      <a:r>
                        <a:rPr lang="ja-JP" altLang="en-US" sz="1200" b="0" i="0" u="none" strike="noStrike" dirty="0" smtClean="0">
                          <a:solidFill>
                            <a:srgbClr val="000000"/>
                          </a:solidFill>
                          <a:latin typeface="+mn-lt"/>
                          <a:ea typeface="+mn-ea"/>
                          <a:cs typeface="Arial" pitchFamily="34" charset="0"/>
                        </a:rPr>
                        <a:t>①需要</a:t>
                      </a:r>
                      <a:endParaRPr lang="en-US" altLang="ja-JP" sz="1200" b="0" i="0" u="none" strike="noStrike" dirty="0" smtClean="0">
                        <a:solidFill>
                          <a:srgbClr val="000000"/>
                        </a:solidFill>
                        <a:latin typeface="+mn-lt"/>
                        <a:ea typeface="+mn-ea"/>
                        <a:cs typeface="Arial" pitchFamily="34" charset="0"/>
                      </a:endParaRPr>
                    </a:p>
                    <a:p>
                      <a:pPr algn="ctr" fontAlgn="ctr"/>
                      <a:r>
                        <a:rPr lang="ja-JP" altLang="en-US" sz="1200" b="0" i="0" u="none" strike="noStrike" dirty="0" smtClean="0">
                          <a:solidFill>
                            <a:srgbClr val="000000"/>
                          </a:solidFill>
                          <a:latin typeface="+mn-lt"/>
                          <a:ea typeface="+mn-ea"/>
                          <a:cs typeface="Arial" pitchFamily="34" charset="0"/>
                        </a:rPr>
                        <a:t>（予備率）</a:t>
                      </a:r>
                      <a:endParaRPr lang="ja-JP" altLang="en-US" sz="1200" b="0" i="0" u="none" strike="noStrike" dirty="0">
                        <a:solidFill>
                          <a:srgbClr val="000000"/>
                        </a:solidFill>
                        <a:latin typeface="+mn-lt"/>
                        <a:ea typeface="+mn-ea"/>
                        <a:cs typeface="Arial"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680</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9.7%</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a:solidFill>
                          <a:schemeClr val="tx1"/>
                        </a:solidFill>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41</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8.7%</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a:solidFill>
                          <a:schemeClr val="tx1"/>
                        </a:solidFill>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79</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5.5%</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a:solidFill>
                          <a:schemeClr val="tx1"/>
                        </a:solidFill>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560</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11.0%</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a:solidFill>
                          <a:schemeClr val="tx1"/>
                        </a:solidFill>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394</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4.3%</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smtClean="0">
                        <a:solidFill>
                          <a:schemeClr val="tx1"/>
                        </a:solidFill>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168</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6.4%</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a:solidFill>
                          <a:schemeClr val="tx1"/>
                        </a:solidFill>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1" i="0" u="none" strike="noStrike" dirty="0" smtClean="0">
                          <a:solidFill>
                            <a:srgbClr val="FF0000"/>
                          </a:solidFill>
                          <a:latin typeface="Arial" panose="020B0604020202020204" pitchFamily="34" charset="0"/>
                          <a:cs typeface="Arial" panose="020B0604020202020204" pitchFamily="34" charset="0"/>
                        </a:rPr>
                        <a:t>22</a:t>
                      </a:r>
                    </a:p>
                    <a:p>
                      <a:pPr algn="ctr" fontAlgn="ctr"/>
                      <a:r>
                        <a:rPr lang="ja-JP" altLang="en-US" sz="1200" b="1" i="0" u="none" strike="noStrike" dirty="0" smtClean="0">
                          <a:solidFill>
                            <a:srgbClr val="FF0000"/>
                          </a:solidFill>
                          <a:latin typeface="Arial" panose="020B0604020202020204" pitchFamily="34" charset="0"/>
                          <a:cs typeface="Arial" panose="020B0604020202020204" pitchFamily="34" charset="0"/>
                        </a:rPr>
                        <a:t>（</a:t>
                      </a:r>
                      <a:r>
                        <a:rPr lang="en-US" altLang="ja-JP" sz="1200" b="1" i="0" u="none" strike="noStrike" dirty="0" smtClean="0">
                          <a:solidFill>
                            <a:srgbClr val="FF0000"/>
                          </a:solidFill>
                          <a:latin typeface="Arial" panose="020B0604020202020204" pitchFamily="34" charset="0"/>
                          <a:cs typeface="Arial" panose="020B0604020202020204" pitchFamily="34" charset="0"/>
                        </a:rPr>
                        <a:t>0.8%</a:t>
                      </a:r>
                      <a:r>
                        <a:rPr lang="ja-JP" altLang="en-US" sz="1200" b="1" i="0" u="none" strike="noStrike" dirty="0" smtClean="0">
                          <a:solidFill>
                            <a:srgbClr val="FF0000"/>
                          </a:solidFill>
                          <a:latin typeface="Arial" panose="020B0604020202020204" pitchFamily="34" charset="0"/>
                          <a:cs typeface="Arial" panose="020B0604020202020204" pitchFamily="34" charset="0"/>
                        </a:rPr>
                        <a:t>）</a:t>
                      </a:r>
                      <a:endParaRPr lang="en-US" altLang="ja-JP" sz="1200" b="1" i="0" u="none" strike="noStrike" dirty="0">
                        <a:solidFill>
                          <a:srgbClr val="FF0000"/>
                        </a:solidFill>
                        <a:latin typeface="Arial" panose="020B0604020202020204" pitchFamily="34" charset="0"/>
                        <a:cs typeface="Arial" panose="020B0604020202020204" pitchFamily="34" charset="0"/>
                      </a:endParaRPr>
                    </a:p>
                  </a:txBody>
                  <a:tcPr marL="10319" marR="10319" marT="9525" marB="0"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35</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6.4%</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a:solidFill>
                          <a:schemeClr val="tx1"/>
                        </a:solidFill>
                        <a:latin typeface="Arial" panose="020B0604020202020204" pitchFamily="34" charset="0"/>
                        <a:cs typeface="Arial" panose="020B0604020202020204" pitchFamily="34" charset="0"/>
                      </a:endParaRPr>
                    </a:p>
                  </a:txBody>
                  <a:tcPr marL="10319" marR="10319" marT="9525" marB="0" anchor="ctr">
                    <a:lnL w="28575" cap="flat" cmpd="sng" algn="ctr">
                      <a:solidFill>
                        <a:srgbClr val="FF0000"/>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158</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14.0%</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a:solidFill>
                          <a:schemeClr val="tx1"/>
                        </a:solidFill>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67</a:t>
                      </a:r>
                    </a:p>
                    <a:p>
                      <a:pPr algn="ctr" fontAlgn="ctr"/>
                      <a:r>
                        <a:rPr lang="ja-JP" altLang="en-US" sz="1200" b="0" i="0" u="none" strike="noStrike" dirty="0" smtClean="0">
                          <a:solidFill>
                            <a:schemeClr val="tx1"/>
                          </a:solidFill>
                          <a:latin typeface="Arial" panose="020B0604020202020204" pitchFamily="34" charset="0"/>
                          <a:cs typeface="Arial" panose="020B0604020202020204" pitchFamily="34" charset="0"/>
                        </a:rPr>
                        <a:t>（</a:t>
                      </a:r>
                      <a:r>
                        <a:rPr lang="en-US" altLang="ja-JP" sz="1200" b="0" i="0" u="none" strike="noStrike" dirty="0" smtClean="0">
                          <a:solidFill>
                            <a:schemeClr val="tx1"/>
                          </a:solidFill>
                          <a:latin typeface="Arial" panose="020B0604020202020204" pitchFamily="34" charset="0"/>
                          <a:cs typeface="Arial" panose="020B0604020202020204" pitchFamily="34" charset="0"/>
                        </a:rPr>
                        <a:t>12.1%</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a:solidFill>
                          <a:schemeClr val="tx1"/>
                        </a:solidFill>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ja-JP" altLang="en-US" sz="1200" b="1" i="0" u="none" strike="noStrike" dirty="0" smtClean="0">
                          <a:solidFill>
                            <a:srgbClr val="FF0000"/>
                          </a:solidFill>
                          <a:latin typeface="Arial" panose="020B0604020202020204" pitchFamily="34" charset="0"/>
                          <a:cs typeface="Arial" panose="020B0604020202020204" pitchFamily="34" charset="0"/>
                        </a:rPr>
                        <a:t>▲</a:t>
                      </a:r>
                      <a:r>
                        <a:rPr lang="en-US" altLang="ja-JP" sz="1200" b="1" i="0" u="none" strike="noStrike" dirty="0" smtClean="0">
                          <a:solidFill>
                            <a:srgbClr val="FF0000"/>
                          </a:solidFill>
                          <a:latin typeface="Arial" panose="020B0604020202020204" pitchFamily="34" charset="0"/>
                          <a:cs typeface="Arial" panose="020B0604020202020204" pitchFamily="34" charset="0"/>
                        </a:rPr>
                        <a:t>55</a:t>
                      </a:r>
                    </a:p>
                    <a:p>
                      <a:pPr algn="ctr" fontAlgn="ctr"/>
                      <a:r>
                        <a:rPr lang="ja-JP" altLang="en-US" sz="1200" b="1" i="0" u="none" strike="noStrike" dirty="0" smtClean="0">
                          <a:solidFill>
                            <a:srgbClr val="FF0000"/>
                          </a:solidFill>
                          <a:latin typeface="Arial" panose="020B0604020202020204" pitchFamily="34" charset="0"/>
                          <a:cs typeface="Arial" panose="020B0604020202020204" pitchFamily="34" charset="0"/>
                        </a:rPr>
                        <a:t>（</a:t>
                      </a:r>
                      <a:r>
                        <a:rPr lang="ja-JP" altLang="en-US" sz="1100" b="1" i="0" u="none" strike="noStrike" dirty="0" smtClean="0">
                          <a:solidFill>
                            <a:srgbClr val="FF0000"/>
                          </a:solidFill>
                          <a:latin typeface="Arial" panose="020B0604020202020204" pitchFamily="34" charset="0"/>
                          <a:cs typeface="Arial" panose="020B0604020202020204" pitchFamily="34" charset="0"/>
                        </a:rPr>
                        <a:t>▲</a:t>
                      </a:r>
                      <a:r>
                        <a:rPr lang="en-US" altLang="ja-JP" sz="1100" b="1" i="0" u="none" strike="noStrike" dirty="0" smtClean="0">
                          <a:solidFill>
                            <a:srgbClr val="FF0000"/>
                          </a:solidFill>
                          <a:latin typeface="Arial" panose="020B0604020202020204" pitchFamily="34" charset="0"/>
                          <a:cs typeface="Arial" panose="020B0604020202020204" pitchFamily="34" charset="0"/>
                        </a:rPr>
                        <a:t>2.3%</a:t>
                      </a:r>
                      <a:r>
                        <a:rPr lang="ja-JP" altLang="en-US" sz="1200" b="1" i="0" u="none" strike="noStrike" dirty="0" smtClean="0">
                          <a:solidFill>
                            <a:srgbClr val="FF0000"/>
                          </a:solidFill>
                          <a:latin typeface="Arial" panose="020B0604020202020204" pitchFamily="34" charset="0"/>
                          <a:cs typeface="Arial" panose="020B0604020202020204" pitchFamily="34" charset="0"/>
                        </a:rPr>
                        <a:t>）</a:t>
                      </a:r>
                      <a:endParaRPr lang="en-US" altLang="ja-JP" sz="1200" b="1" i="0" u="none" strike="noStrike" dirty="0">
                        <a:solidFill>
                          <a:srgbClr val="FF0000"/>
                        </a:solidFill>
                        <a:latin typeface="Arial" panose="020B0604020202020204" pitchFamily="34" charset="0"/>
                        <a:cs typeface="Arial" panose="020B0604020202020204" pitchFamily="34" charset="0"/>
                      </a:endParaRPr>
                    </a:p>
                  </a:txBody>
                  <a:tcPr marL="10319" marR="10319" marT="9525" marB="0"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1,074</a:t>
                      </a:r>
                    </a:p>
                    <a:p>
                      <a:pPr algn="ctr" fontAlgn="ctr"/>
                      <a:r>
                        <a:rPr lang="en-US" altLang="ja-JP" sz="1200" b="0" i="0" u="none" strike="noStrike" dirty="0" smtClean="0">
                          <a:solidFill>
                            <a:schemeClr val="tx1"/>
                          </a:solidFill>
                          <a:latin typeface="Arial" panose="020B0604020202020204" pitchFamily="34" charset="0"/>
                          <a:cs typeface="Arial" panose="020B0604020202020204" pitchFamily="34" charset="0"/>
                        </a:rPr>
                        <a:t>(6.6%</a:t>
                      </a:r>
                      <a:r>
                        <a:rPr lang="ja-JP" altLang="en-US" sz="1200" b="0" i="0" u="none" strike="noStrike" dirty="0" smtClean="0">
                          <a:solidFill>
                            <a:schemeClr val="tx1"/>
                          </a:solidFill>
                          <a:latin typeface="Arial" panose="020B0604020202020204" pitchFamily="34" charset="0"/>
                          <a:cs typeface="Arial" panose="020B0604020202020204" pitchFamily="34" charset="0"/>
                        </a:rPr>
                        <a:t>）</a:t>
                      </a:r>
                      <a:endParaRPr lang="en-US" altLang="ja-JP" sz="1200" b="0" i="0" u="none" strike="noStrike" dirty="0" smtClean="0">
                        <a:solidFill>
                          <a:schemeClr val="tx1"/>
                        </a:solidFill>
                        <a:latin typeface="Arial" panose="020B0604020202020204" pitchFamily="34" charset="0"/>
                        <a:cs typeface="Arial" panose="020B0604020202020204" pitchFamily="34" charset="0"/>
                      </a:endParaRPr>
                    </a:p>
                  </a:txBody>
                  <a:tcPr marL="10319" marR="10319" marT="9525" marB="0" anchor="ctr">
                    <a:lnL w="28575" cap="flat" cmpd="sng" algn="ctr">
                      <a:solidFill>
                        <a:srgbClr val="FF0000"/>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chemeClr val="tx1"/>
                          </a:solidFill>
                          <a:latin typeface="+mn-lt"/>
                        </a:rPr>
                        <a:t>68</a:t>
                      </a:r>
                    </a:p>
                    <a:p>
                      <a:pPr algn="ctr" fontAlgn="ctr"/>
                      <a:r>
                        <a:rPr lang="en-US" altLang="ja-JP" sz="1200" b="0" i="0" u="none" strike="noStrike" dirty="0" smtClean="0">
                          <a:solidFill>
                            <a:schemeClr val="tx1"/>
                          </a:solidFill>
                          <a:latin typeface="+mn-lt"/>
                        </a:rPr>
                        <a:t>(43.7%)</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866234027"/>
              </p:ext>
            </p:extLst>
          </p:nvPr>
        </p:nvGraphicFramePr>
        <p:xfrm>
          <a:off x="63125" y="2296430"/>
          <a:ext cx="9764293" cy="1557979"/>
        </p:xfrm>
        <a:graphic>
          <a:graphicData uri="http://schemas.openxmlformats.org/drawingml/2006/table">
            <a:tbl>
              <a:tblPr/>
              <a:tblGrid>
                <a:gridCol w="1121945"/>
                <a:gridCol w="664796"/>
                <a:gridCol w="638754"/>
                <a:gridCol w="638754"/>
                <a:gridCol w="638754"/>
                <a:gridCol w="720080"/>
                <a:gridCol w="687638"/>
                <a:gridCol w="709489"/>
                <a:gridCol w="620103"/>
                <a:gridCol w="664796"/>
                <a:gridCol w="664796"/>
                <a:gridCol w="664796"/>
                <a:gridCol w="664796"/>
                <a:gridCol w="664796"/>
              </a:tblGrid>
              <a:tr h="43212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200" b="1" i="0" u="none" strike="noStrike" cap="none" normalizeH="0" baseline="0" dirty="0" smtClean="0">
                          <a:ln>
                            <a:noFill/>
                          </a:ln>
                          <a:solidFill>
                            <a:schemeClr val="tx1"/>
                          </a:solidFill>
                          <a:effectLst/>
                          <a:latin typeface="Calibri" pitchFamily="34" charset="0"/>
                          <a:ea typeface="ＭＳ Ｐゴシック" charset="-128"/>
                        </a:rPr>
                        <a:t>万</a:t>
                      </a:r>
                      <a:r>
                        <a:rPr kumimoji="1" lang="en-US" altLang="ja-JP" sz="1200" b="1" i="0" u="none" strike="noStrike" cap="none" normalizeH="0" baseline="0" dirty="0" smtClean="0">
                          <a:ln>
                            <a:noFill/>
                          </a:ln>
                          <a:solidFill>
                            <a:schemeClr val="tx1"/>
                          </a:solidFill>
                          <a:effectLst/>
                          <a:latin typeface="Calibri" pitchFamily="34" charset="0"/>
                          <a:ea typeface="ＭＳ Ｐゴシック" charset="-128"/>
                        </a:rPr>
                        <a:t>kW)</a:t>
                      </a:r>
                      <a:endParaRPr kumimoji="1" lang="ja-JP" altLang="en-US" sz="1200" b="1"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東日本</a:t>
                      </a:r>
                      <a:endParaRPr kumimoji="1" lang="en-US" altLang="ja-JP" sz="1000" b="1"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３社</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北海道</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東北</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東京</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中西日本</a:t>
                      </a:r>
                      <a:endParaRPr kumimoji="1" lang="en-US" altLang="ja-JP" sz="1000" b="1"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Calibri" pitchFamily="34" charset="0"/>
                          <a:ea typeface="ＭＳ Ｐゴシック" charset="-128"/>
                        </a:rPr>
                        <a:t>６社</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中部</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関西</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北陸</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中国</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四国</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九州</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９電力</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沖縄</a:t>
                      </a:r>
                      <a:r>
                        <a:rPr kumimoji="1" lang="en-US" altLang="ja-JP" sz="1100" b="1" i="0" u="none" strike="noStrike" cap="none" normalizeH="0" baseline="30000" dirty="0" smtClean="0">
                          <a:ln>
                            <a:noFill/>
                          </a:ln>
                          <a:solidFill>
                            <a:schemeClr val="tx1"/>
                          </a:solidFill>
                          <a:effectLst/>
                          <a:latin typeface="Calibri" pitchFamily="34" charset="0"/>
                          <a:ea typeface="ＭＳ Ｐゴシック" charset="-128"/>
                        </a:rPr>
                        <a:t>※</a:t>
                      </a:r>
                      <a:r>
                        <a:rPr kumimoji="1" lang="ja-JP" altLang="en-US" sz="1100" b="1" i="0" u="none" strike="noStrike" cap="none" normalizeH="0" baseline="30000" dirty="0" smtClean="0">
                          <a:ln>
                            <a:noFill/>
                          </a:ln>
                          <a:solidFill>
                            <a:schemeClr val="tx1"/>
                          </a:solidFill>
                          <a:effectLst/>
                          <a:latin typeface="Calibri" pitchFamily="34" charset="0"/>
                          <a:ea typeface="ＭＳ Ｐゴシック" charset="-128"/>
                        </a:rPr>
                        <a:t>２</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r>
              <a:tr h="375285">
                <a:tc>
                  <a:txBody>
                    <a:bodyPr/>
                    <a:lstStyle/>
                    <a:p>
                      <a:pPr algn="ctr" fontAlgn="ctr"/>
                      <a:r>
                        <a:rPr lang="ja-JP" altLang="en-US" sz="1200" b="0" i="0" u="none" strike="noStrike" dirty="0" smtClean="0">
                          <a:solidFill>
                            <a:srgbClr val="000000"/>
                          </a:solidFill>
                          <a:latin typeface="+mn-ea"/>
                          <a:ea typeface="+mn-ea"/>
                          <a:cs typeface="Arial" pitchFamily="34" charset="0"/>
                        </a:rPr>
                        <a:t>①最大電力需要</a:t>
                      </a:r>
                      <a:endParaRPr lang="en-US" altLang="ja-JP" sz="1200" b="0" i="0" u="none" strike="noStrike" dirty="0" smtClean="0">
                        <a:solidFill>
                          <a:srgbClr val="000000"/>
                        </a:solidFill>
                        <a:latin typeface="+mn-ea"/>
                        <a:ea typeface="+mn-ea"/>
                        <a:cs typeface="Arial"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7,007</a:t>
                      </a: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a:solidFill>
                            <a:srgbClr val="000000"/>
                          </a:solidFill>
                          <a:effectLst/>
                          <a:latin typeface="Arial"/>
                        </a:rPr>
                        <a:t>472</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1,445</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5,090</a:t>
                      </a: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9,253</a:t>
                      </a: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a:solidFill>
                            <a:srgbClr val="000000"/>
                          </a:solidFill>
                          <a:effectLst/>
                          <a:latin typeface="Arial"/>
                        </a:rPr>
                        <a:t>2,597</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2,791</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545</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1,128</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549</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1,643</a:t>
                      </a: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16,260</a:t>
                      </a:r>
                    </a:p>
                  </a:txBody>
                  <a:tcPr marL="9525" marR="9525"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rgbClr val="000000"/>
                          </a:solidFill>
                          <a:effectLst/>
                          <a:latin typeface="+mn-lt"/>
                          <a:ea typeface="Arial Unicode MS" panose="020B0604020202020204" pitchFamily="50" charset="-128"/>
                          <a:cs typeface="Arial Unicode MS" panose="020B0604020202020204" pitchFamily="50" charset="-128"/>
                        </a:rPr>
                        <a:t>156</a:t>
                      </a:r>
                      <a:endParaRPr lang="ja-JP" altLang="en-US" sz="1200" b="0" i="0" u="none" strike="noStrike" dirty="0">
                        <a:solidFill>
                          <a:srgbClr val="000000"/>
                        </a:solidFill>
                        <a:effectLst/>
                        <a:latin typeface="+mn-lt"/>
                        <a:ea typeface="Arial Unicode MS" panose="020B0604020202020204" pitchFamily="50" charset="-128"/>
                        <a:cs typeface="Arial Unicode MS" panose="020B0604020202020204" pitchFamily="50" charset="-128"/>
                      </a:endParaRP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375285">
                <a:tc>
                  <a:txBody>
                    <a:bodyPr/>
                    <a:lstStyle/>
                    <a:p>
                      <a:pPr algn="ctr" fontAlgn="ctr"/>
                      <a:r>
                        <a:rPr lang="ja-JP" altLang="en-US" sz="1200" b="0" i="0" u="none" strike="noStrike" dirty="0" smtClean="0">
                          <a:solidFill>
                            <a:srgbClr val="000000"/>
                          </a:solidFill>
                          <a:latin typeface="ＭＳ Ｐゴシック" pitchFamily="50" charset="-128"/>
                          <a:ea typeface="ＭＳ Ｐゴシック" pitchFamily="50" charset="-128"/>
                          <a:cs typeface="Arial" pitchFamily="34" charset="0"/>
                        </a:rPr>
                        <a:t>②</a:t>
                      </a:r>
                      <a:r>
                        <a:rPr lang="zh-TW" altLang="en-US" sz="1200" b="0" i="0" u="none" strike="noStrike" dirty="0" smtClean="0">
                          <a:solidFill>
                            <a:srgbClr val="000000"/>
                          </a:solidFill>
                          <a:latin typeface="ＭＳ Ｐゴシック" pitchFamily="50" charset="-128"/>
                          <a:ea typeface="ＭＳ Ｐゴシック" pitchFamily="50" charset="-128"/>
                          <a:cs typeface="Arial" pitchFamily="34" charset="0"/>
                        </a:rPr>
                        <a:t>供給力</a:t>
                      </a:r>
                      <a:endParaRPr lang="en-US" altLang="zh-TW" sz="1200" b="0" i="0" u="none" strike="noStrike" dirty="0" smtClean="0">
                        <a:solidFill>
                          <a:srgbClr val="000000"/>
                        </a:solidFill>
                        <a:latin typeface="ＭＳ Ｐゴシック" pitchFamily="50" charset="-128"/>
                        <a:ea typeface="ＭＳ Ｐゴシック" pitchFamily="50" charset="-128"/>
                        <a:cs typeface="Arial"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rgbClr val="000000"/>
                          </a:solidFill>
                          <a:effectLst/>
                          <a:latin typeface="Arial"/>
                        </a:rPr>
                        <a:t>7,687</a:t>
                      </a:r>
                      <a:endParaRPr lang="en-US" altLang="ja-JP" sz="1200" b="0" i="0" u="none" strike="noStrike" dirty="0">
                        <a:solidFill>
                          <a:srgbClr val="000000"/>
                        </a:solidFill>
                        <a:effectLst/>
                        <a:latin typeface="Arial"/>
                      </a:endParaRP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a:solidFill>
                            <a:srgbClr val="000000"/>
                          </a:solidFill>
                          <a:effectLst/>
                          <a:latin typeface="Arial"/>
                        </a:rPr>
                        <a:t>513</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1,524</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rgbClr val="000000"/>
                          </a:solidFill>
                          <a:effectLst/>
                          <a:latin typeface="Arial"/>
                        </a:rPr>
                        <a:t>5,650</a:t>
                      </a:r>
                      <a:endParaRPr lang="en-US" altLang="ja-JP" sz="1200" b="0" i="0" u="none" strike="noStrike" dirty="0">
                        <a:solidFill>
                          <a:srgbClr val="000000"/>
                        </a:solidFill>
                        <a:effectLst/>
                        <a:latin typeface="Arial"/>
                      </a:endParaRP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9,706</a:t>
                      </a: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a:solidFill>
                            <a:srgbClr val="000000"/>
                          </a:solidFill>
                          <a:effectLst/>
                          <a:latin typeface="Arial"/>
                        </a:rPr>
                        <a:t>2,725</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2,875</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580</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1,217</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616</a:t>
                      </a:r>
                    </a:p>
                  </a:txBody>
                  <a:tcPr marL="9525" marR="9525"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a:solidFill>
                            <a:srgbClr val="000000"/>
                          </a:solidFill>
                          <a:effectLst/>
                          <a:latin typeface="Arial"/>
                        </a:rPr>
                        <a:t>1,693</a:t>
                      </a: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rgbClr val="000000"/>
                          </a:solidFill>
                          <a:effectLst/>
                          <a:latin typeface="Arial"/>
                        </a:rPr>
                        <a:t>17,393</a:t>
                      </a:r>
                      <a:endParaRPr lang="en-US" altLang="ja-JP" sz="1200" b="0" i="0" u="none" strike="noStrike" dirty="0">
                        <a:solidFill>
                          <a:srgbClr val="000000"/>
                        </a:solidFill>
                        <a:effectLst/>
                        <a:latin typeface="Arial"/>
                      </a:endParaRPr>
                    </a:p>
                  </a:txBody>
                  <a:tcPr marL="9525" marR="9525"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rgbClr val="000000"/>
                          </a:solidFill>
                          <a:effectLst/>
                          <a:latin typeface="+mn-lt"/>
                          <a:ea typeface="Arial Unicode MS" panose="020B0604020202020204" pitchFamily="50" charset="-128"/>
                          <a:cs typeface="Arial Unicode MS" panose="020B0604020202020204" pitchFamily="50" charset="-128"/>
                        </a:rPr>
                        <a:t>225</a:t>
                      </a:r>
                      <a:r>
                        <a:rPr lang="ja-JP" altLang="en-US" sz="1200" b="0" i="0" u="none" strike="noStrike" dirty="0">
                          <a:solidFill>
                            <a:srgbClr val="000000"/>
                          </a:solidFill>
                          <a:effectLst/>
                          <a:latin typeface="+mn-lt"/>
                          <a:ea typeface="Arial Unicode MS" panose="020B0604020202020204" pitchFamily="50" charset="-128"/>
                          <a:cs typeface="Arial Unicode MS" panose="020B0604020202020204" pitchFamily="50" charset="-128"/>
                        </a:rPr>
                        <a:t>　</a:t>
                      </a:r>
                    </a:p>
                  </a:txBody>
                  <a:tcPr marL="9525" marR="9525"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375285">
                <a:tc>
                  <a:txBody>
                    <a:bodyPr/>
                    <a:lstStyle/>
                    <a:p>
                      <a:pPr algn="ctr" fontAlgn="ctr"/>
                      <a:r>
                        <a:rPr lang="ja-JP" altLang="en-US" sz="1200" b="0" i="0" u="none" strike="noStrike" dirty="0" smtClean="0">
                          <a:solidFill>
                            <a:srgbClr val="000000"/>
                          </a:solidFill>
                          <a:latin typeface="+mn-lt"/>
                          <a:ea typeface="+mn-ea"/>
                          <a:cs typeface="Arial" pitchFamily="34" charset="0"/>
                        </a:rPr>
                        <a:t>②供給</a:t>
                      </a:r>
                      <a:r>
                        <a:rPr lang="en-US" altLang="ja-JP" sz="1200" b="0" i="0" u="none" strike="noStrike" dirty="0" smtClean="0">
                          <a:solidFill>
                            <a:srgbClr val="000000"/>
                          </a:solidFill>
                          <a:latin typeface="+mn-lt"/>
                          <a:ea typeface="+mn-ea"/>
                          <a:cs typeface="Arial" pitchFamily="34" charset="0"/>
                        </a:rPr>
                        <a:t>-</a:t>
                      </a:r>
                      <a:r>
                        <a:rPr lang="ja-JP" altLang="en-US" sz="1200" b="0" i="0" u="none" strike="noStrike" dirty="0" smtClean="0">
                          <a:solidFill>
                            <a:srgbClr val="000000"/>
                          </a:solidFill>
                          <a:latin typeface="+mn-lt"/>
                          <a:ea typeface="+mn-ea"/>
                          <a:cs typeface="Arial" pitchFamily="34" charset="0"/>
                        </a:rPr>
                        <a:t>①需要</a:t>
                      </a:r>
                      <a:endParaRPr lang="en-US" altLang="ja-JP" sz="1200" b="0" i="0" u="none" strike="noStrike" dirty="0" smtClean="0">
                        <a:solidFill>
                          <a:srgbClr val="000000"/>
                        </a:solidFill>
                        <a:latin typeface="+mn-lt"/>
                        <a:ea typeface="+mn-ea"/>
                        <a:cs typeface="Arial" pitchFamily="34" charset="0"/>
                      </a:endParaRPr>
                    </a:p>
                    <a:p>
                      <a:pPr algn="ctr" fontAlgn="ctr"/>
                      <a:r>
                        <a:rPr lang="ja-JP" altLang="en-US" sz="1200" b="0" i="0" u="none" strike="noStrike" dirty="0" smtClean="0">
                          <a:solidFill>
                            <a:srgbClr val="000000"/>
                          </a:solidFill>
                          <a:latin typeface="+mn-lt"/>
                          <a:ea typeface="+mn-ea"/>
                          <a:cs typeface="Arial" pitchFamily="34" charset="0"/>
                        </a:rPr>
                        <a:t>（予備率）</a:t>
                      </a:r>
                      <a:endParaRPr lang="ja-JP" altLang="en-US" sz="1200" b="0" i="0" u="none" strike="noStrike" dirty="0">
                        <a:solidFill>
                          <a:srgbClr val="000000"/>
                        </a:solidFill>
                        <a:latin typeface="+mn-lt"/>
                        <a:ea typeface="+mn-ea"/>
                        <a:cs typeface="Arial"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680</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9.7%</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chemeClr val="tx1"/>
                          </a:solidFill>
                          <a:latin typeface="+mn-lt"/>
                        </a:rPr>
                        <a:t>41</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8.7%</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79</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5.5%</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560</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11.0%</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453</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4.9%</a:t>
                      </a:r>
                      <a:r>
                        <a:rPr lang="ja-JP" altLang="en-US" sz="1200" b="0" i="0" u="none" strike="noStrike" dirty="0" smtClean="0">
                          <a:solidFill>
                            <a:schemeClr val="tx1"/>
                          </a:solidFill>
                          <a:latin typeface="+mn-lt"/>
                        </a:rPr>
                        <a:t>）</a:t>
                      </a:r>
                      <a:endParaRPr lang="en-US" altLang="ja-JP" sz="1200" b="0" i="0" u="none" strike="noStrike" dirty="0" smtClean="0">
                        <a:solidFill>
                          <a:schemeClr val="tx1"/>
                        </a:solidFill>
                        <a:latin typeface="+mn-lt"/>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chemeClr val="tx1"/>
                          </a:solidFill>
                          <a:latin typeface="+mn-lt"/>
                        </a:rPr>
                        <a:t>128</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4.9%</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84</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3.0%</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35</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6.4%</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28575" cap="flat" cmpd="sng" algn="ctr">
                      <a:solidFill>
                        <a:srgbClr val="FF0000"/>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89</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7.9%</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67</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12.1%</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50</a:t>
                      </a:r>
                    </a:p>
                    <a:p>
                      <a:pPr algn="ctr" fontAlgn="ctr"/>
                      <a:r>
                        <a:rPr lang="ja-JP" altLang="en-US" sz="1200" b="0" i="0" u="none" strike="noStrike" dirty="0" smtClean="0">
                          <a:solidFill>
                            <a:schemeClr val="tx1"/>
                          </a:solidFill>
                          <a:latin typeface="+mn-lt"/>
                        </a:rPr>
                        <a:t>（</a:t>
                      </a:r>
                      <a:r>
                        <a:rPr lang="en-US" altLang="ja-JP" sz="1200" b="0" i="0" u="none" strike="noStrike" dirty="0" smtClean="0">
                          <a:solidFill>
                            <a:schemeClr val="tx1"/>
                          </a:solidFill>
                          <a:latin typeface="+mn-lt"/>
                        </a:rPr>
                        <a:t>3.0%</a:t>
                      </a:r>
                      <a:r>
                        <a:rPr lang="ja-JP" altLang="en-US" sz="1200" b="0" i="0" u="none" strike="noStrike" dirty="0" smtClean="0">
                          <a:solidFill>
                            <a:schemeClr val="tx1"/>
                          </a:solidFill>
                          <a:latin typeface="+mn-lt"/>
                        </a:rPr>
                        <a:t>）</a:t>
                      </a:r>
                      <a:endParaRPr lang="en-US" altLang="ja-JP" sz="1200" b="0" i="0" u="none" strike="noStrike" dirty="0">
                        <a:solidFill>
                          <a:schemeClr val="tx1"/>
                        </a:solidFill>
                        <a:latin typeface="+mn-lt"/>
                      </a:endParaRPr>
                    </a:p>
                  </a:txBody>
                  <a:tcPr marL="10319" marR="10319" marT="9525" marB="0" anchor="ctr">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200" b="0" i="0" u="none" strike="noStrike" dirty="0" smtClean="0">
                          <a:solidFill>
                            <a:schemeClr val="tx1"/>
                          </a:solidFill>
                          <a:latin typeface="+mn-lt"/>
                        </a:rPr>
                        <a:t>1133</a:t>
                      </a:r>
                    </a:p>
                    <a:p>
                      <a:pPr algn="ctr" fontAlgn="ctr"/>
                      <a:r>
                        <a:rPr lang="en-US" altLang="ja-JP" sz="1200" b="0" i="0" u="none" strike="noStrike" dirty="0" smtClean="0">
                          <a:solidFill>
                            <a:schemeClr val="tx1"/>
                          </a:solidFill>
                          <a:latin typeface="+mn-lt"/>
                        </a:rPr>
                        <a:t>(7.0%</a:t>
                      </a:r>
                      <a:r>
                        <a:rPr lang="ja-JP" altLang="en-US" sz="1200" b="0" i="0" u="none" strike="noStrike" dirty="0" smtClean="0">
                          <a:solidFill>
                            <a:schemeClr val="tx1"/>
                          </a:solidFill>
                          <a:latin typeface="+mn-lt"/>
                        </a:rPr>
                        <a:t>）</a:t>
                      </a:r>
                      <a:endParaRPr lang="en-US" altLang="ja-JP" sz="1200" b="0" i="0" u="none" strike="noStrike" dirty="0" smtClean="0">
                        <a:solidFill>
                          <a:schemeClr val="tx1"/>
                        </a:solidFill>
                        <a:latin typeface="+mn-lt"/>
                      </a:endParaRPr>
                    </a:p>
                  </a:txBody>
                  <a:tcPr marL="10319" marR="10319" marT="9525" marB="0" anchor="ctr">
                    <a:lnL w="28575" cap="flat" cmpd="sng" algn="ctr">
                      <a:solidFill>
                        <a:srgbClr val="FF0000"/>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ysClr val="window" lastClr="FFFFFF"/>
                    </a:solidFill>
                  </a:tcPr>
                </a:tc>
                <a:tc>
                  <a:txBody>
                    <a:bodyPr/>
                    <a:lstStyle/>
                    <a:p>
                      <a:pPr algn="ctr" fontAlgn="ctr"/>
                      <a:r>
                        <a:rPr lang="en-US" altLang="ja-JP" sz="1200" b="0" i="0" u="none" strike="noStrike" dirty="0" smtClean="0">
                          <a:solidFill>
                            <a:schemeClr val="tx1"/>
                          </a:solidFill>
                          <a:latin typeface="+mn-lt"/>
                        </a:rPr>
                        <a:t>68</a:t>
                      </a:r>
                    </a:p>
                    <a:p>
                      <a:pPr algn="ctr" fontAlgn="ctr"/>
                      <a:r>
                        <a:rPr lang="en-US" altLang="ja-JP" sz="1200" b="0" i="0" u="none" strike="noStrike" dirty="0" smtClean="0">
                          <a:solidFill>
                            <a:schemeClr val="tx1"/>
                          </a:solidFill>
                          <a:latin typeface="+mn-lt"/>
                        </a:rPr>
                        <a:t>(43.7%)</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sp>
        <p:nvSpPr>
          <p:cNvPr id="28" name="テキスト ボックス 27"/>
          <p:cNvSpPr txBox="1"/>
          <p:nvPr/>
        </p:nvSpPr>
        <p:spPr>
          <a:xfrm>
            <a:off x="-46950" y="4149080"/>
            <a:ext cx="2943434" cy="307777"/>
          </a:xfrm>
          <a:prstGeom prst="rect">
            <a:avLst/>
          </a:prstGeom>
          <a:noFill/>
        </p:spPr>
        <p:txBody>
          <a:bodyPr wrap="none" rtlCol="0">
            <a:spAutoFit/>
          </a:bodyPr>
          <a:lstStyle/>
          <a:p>
            <a:r>
              <a:rPr lang="ja-JP" altLang="en-US" sz="1400" b="0" dirty="0" smtClean="0"/>
              <a:t>（参考）　電力間</a:t>
            </a:r>
            <a:r>
              <a:rPr kumimoji="1" lang="ja-JP" altLang="en-US" sz="1400" b="0" dirty="0" smtClean="0"/>
              <a:t>融通を行わない場合</a:t>
            </a:r>
            <a:endParaRPr lang="ja-JP" altLang="en-US" sz="1400" b="0" dirty="0"/>
          </a:p>
        </p:txBody>
      </p:sp>
      <p:sp>
        <p:nvSpPr>
          <p:cNvPr id="31" name="テキスト ボックス 30"/>
          <p:cNvSpPr txBox="1"/>
          <p:nvPr/>
        </p:nvSpPr>
        <p:spPr>
          <a:xfrm>
            <a:off x="52149" y="1864382"/>
            <a:ext cx="3125393" cy="338554"/>
          </a:xfrm>
          <a:prstGeom prst="rect">
            <a:avLst/>
          </a:prstGeom>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altLang="ja-JP" sz="1600" dirty="0" smtClean="0">
                <a:solidFill>
                  <a:prstClr val="black"/>
                </a:solidFill>
              </a:rPr>
              <a:t>2015</a:t>
            </a:r>
            <a:r>
              <a:rPr lang="ja-JP" altLang="en-US" sz="1600" dirty="0" smtClean="0">
                <a:solidFill>
                  <a:prstClr val="black"/>
                </a:solidFill>
              </a:rPr>
              <a:t>年度夏季（</a:t>
            </a:r>
            <a:r>
              <a:rPr lang="ja-JP" altLang="en-US" sz="1600" dirty="0">
                <a:solidFill>
                  <a:prstClr val="black"/>
                </a:solidFill>
              </a:rPr>
              <a:t>８</a:t>
            </a:r>
            <a:r>
              <a:rPr lang="ja-JP" altLang="en-US" sz="1600" dirty="0" smtClean="0">
                <a:solidFill>
                  <a:prstClr val="black"/>
                </a:solidFill>
              </a:rPr>
              <a:t>月</a:t>
            </a:r>
            <a:r>
              <a:rPr lang="ja-JP" altLang="en-US" sz="1600" dirty="0">
                <a:solidFill>
                  <a:prstClr val="black"/>
                </a:solidFill>
              </a:rPr>
              <a:t>）の</a:t>
            </a:r>
            <a:r>
              <a:rPr lang="ja-JP" altLang="en-US" sz="1600" dirty="0" smtClean="0">
                <a:solidFill>
                  <a:prstClr val="black"/>
                </a:solidFill>
              </a:rPr>
              <a:t>見通し</a:t>
            </a:r>
            <a:r>
              <a:rPr lang="en-US" altLang="ja-JP" sz="1600" b="1" baseline="30000" dirty="0" smtClean="0">
                <a:solidFill>
                  <a:prstClr val="black"/>
                </a:solidFill>
              </a:rPr>
              <a:t>※</a:t>
            </a:r>
            <a:r>
              <a:rPr lang="ja-JP" altLang="en-US" sz="1600" b="1" baseline="30000" dirty="0" smtClean="0">
                <a:solidFill>
                  <a:prstClr val="black"/>
                </a:solidFill>
              </a:rPr>
              <a:t>１</a:t>
            </a:r>
            <a:endParaRPr lang="ja-JP" altLang="en-US" sz="1600" b="1" dirty="0">
              <a:solidFill>
                <a:prstClr val="black"/>
              </a:solidFill>
            </a:endParaRPr>
          </a:p>
        </p:txBody>
      </p:sp>
      <p:sp>
        <p:nvSpPr>
          <p:cNvPr id="10" name="スライド番号プレースホルダー 3"/>
          <p:cNvSpPr txBox="1">
            <a:spLocks/>
          </p:cNvSpPr>
          <p:nvPr/>
        </p:nvSpPr>
        <p:spPr bwMode="auto">
          <a:xfrm>
            <a:off x="9633520" y="6550260"/>
            <a:ext cx="283977" cy="307740"/>
          </a:xfrm>
          <a:prstGeom prst="rect">
            <a:avLst/>
          </a:prstGeom>
          <a:noFill/>
          <a:ln w="9525">
            <a:noFill/>
            <a:miter lim="800000"/>
            <a:headEnd/>
            <a:tailEnd/>
          </a:ln>
          <a:effectLst/>
        </p:spPr>
        <p:txBody>
          <a:bodyPr vert="horz" wrap="none" lIns="91403" tIns="45702" rIns="91403" bIns="45702" numCol="1" anchor="t" anchorCtr="0" compatLnSpc="1">
            <a:prstTxWarp prst="textNoShape">
              <a:avLst/>
            </a:prstTxWarp>
            <a:spAutoFit/>
          </a:bodyPr>
          <a:lstStyle>
            <a:defPPr>
              <a:defRPr lang="ja-JP"/>
            </a:defPPr>
            <a:lvl1pPr algn="r" rtl="0" fontAlgn="base">
              <a:spcBef>
                <a:spcPct val="0"/>
              </a:spcBef>
              <a:spcAft>
                <a:spcPct val="0"/>
              </a:spcAft>
              <a:defRPr kumimoji="1" sz="1400" b="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b="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b="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b="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b="1" kern="1200">
                <a:solidFill>
                  <a:schemeClr val="tx1"/>
                </a:solidFill>
                <a:latin typeface="Arial" charset="0"/>
                <a:ea typeface="ＭＳ Ｐゴシック" charset="-128"/>
                <a:cs typeface="+mn-cs"/>
              </a:defRPr>
            </a:lvl5pPr>
            <a:lvl6pPr marL="2286000" algn="l" defTabSz="914400" rtl="0" eaLnBrk="1" latinLnBrk="0" hangingPunct="1">
              <a:defRPr kumimoji="1" b="1" kern="1200">
                <a:solidFill>
                  <a:schemeClr val="tx1"/>
                </a:solidFill>
                <a:latin typeface="Arial" charset="0"/>
                <a:ea typeface="ＭＳ Ｐゴシック" charset="-128"/>
                <a:cs typeface="+mn-cs"/>
              </a:defRPr>
            </a:lvl6pPr>
            <a:lvl7pPr marL="2743200" algn="l" defTabSz="914400" rtl="0" eaLnBrk="1" latinLnBrk="0" hangingPunct="1">
              <a:defRPr kumimoji="1" b="1" kern="1200">
                <a:solidFill>
                  <a:schemeClr val="tx1"/>
                </a:solidFill>
                <a:latin typeface="Arial" charset="0"/>
                <a:ea typeface="ＭＳ Ｐゴシック" charset="-128"/>
                <a:cs typeface="+mn-cs"/>
              </a:defRPr>
            </a:lvl7pPr>
            <a:lvl8pPr marL="3200400" algn="l" defTabSz="914400" rtl="0" eaLnBrk="1" latinLnBrk="0" hangingPunct="1">
              <a:defRPr kumimoji="1" b="1" kern="1200">
                <a:solidFill>
                  <a:schemeClr val="tx1"/>
                </a:solidFill>
                <a:latin typeface="Arial" charset="0"/>
                <a:ea typeface="ＭＳ Ｐゴシック" charset="-128"/>
                <a:cs typeface="+mn-cs"/>
              </a:defRPr>
            </a:lvl8pPr>
            <a:lvl9pPr marL="3657600" algn="l" defTabSz="914400" rtl="0" eaLnBrk="1" latinLnBrk="0" hangingPunct="1">
              <a:defRPr kumimoji="1" b="1" kern="1200">
                <a:solidFill>
                  <a:schemeClr val="tx1"/>
                </a:solidFill>
                <a:latin typeface="Arial" charset="0"/>
                <a:ea typeface="ＭＳ Ｐゴシック" charset="-128"/>
                <a:cs typeface="+mn-cs"/>
              </a:defRPr>
            </a:lvl9pPr>
          </a:lstStyle>
          <a:p>
            <a:pPr algn="l">
              <a:defRPr/>
            </a:pPr>
            <a:fld id="{408C71CC-65FA-4533-B5B2-35CAB4CAA3DB}" type="slidenum">
              <a:rPr lang="en-US" altLang="ja-JP" smtClean="0"/>
              <a:pPr algn="l">
                <a:defRPr/>
              </a:pPr>
              <a:t>1</a:t>
            </a:fld>
            <a:endParaRPr lang="en-US" altLang="ja-JP" dirty="0"/>
          </a:p>
        </p:txBody>
      </p:sp>
    </p:spTree>
    <p:extLst>
      <p:ext uri="{BB962C8B-B14F-4D97-AF65-F5344CB8AC3E}">
        <p14:creationId xmlns:p14="http://schemas.microsoft.com/office/powerpoint/2010/main" val="428015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bwMode="auto">
          <a:xfrm>
            <a:off x="-1" y="2420888"/>
            <a:ext cx="9905999" cy="4437112"/>
          </a:xfrm>
          <a:prstGeom prst="rect">
            <a:avLst/>
          </a:prstGeom>
          <a:solidFill>
            <a:srgbClr val="FFFFCC"/>
          </a:soli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chemeClr val="tx1"/>
              </a:solidFill>
              <a:effectLst/>
              <a:latin typeface="Arial" charset="0"/>
              <a:ea typeface="ＭＳ Ｐゴシック" charset="-128"/>
            </a:endParaRPr>
          </a:p>
        </p:txBody>
      </p:sp>
      <p:sp>
        <p:nvSpPr>
          <p:cNvPr id="12" name="下矢印 54"/>
          <p:cNvSpPr>
            <a:spLocks noChangeArrowheads="1"/>
          </p:cNvSpPr>
          <p:nvPr/>
        </p:nvSpPr>
        <p:spPr bwMode="auto">
          <a:xfrm>
            <a:off x="7957998" y="2420888"/>
            <a:ext cx="465282" cy="650521"/>
          </a:xfrm>
          <a:prstGeom prst="downArrow">
            <a:avLst>
              <a:gd name="adj1" fmla="val 41696"/>
              <a:gd name="adj2" fmla="val 47230"/>
            </a:avLst>
          </a:prstGeom>
          <a:solidFill>
            <a:srgbClr val="FFFF66"/>
          </a:solidFill>
          <a:ln w="28575" algn="ctr">
            <a:solidFill>
              <a:srgbClr val="FF0000"/>
            </a:solidFill>
            <a:round/>
            <a:headEnd/>
            <a:tailEnd/>
          </a:ln>
        </p:spPr>
        <p:txBody>
          <a:bodyPr/>
          <a:lstStyle/>
          <a:p>
            <a:pPr algn="ctr"/>
            <a:endParaRPr lang="ja-JP" altLang="en-US" dirty="0"/>
          </a:p>
        </p:txBody>
      </p:sp>
      <p:sp>
        <p:nvSpPr>
          <p:cNvPr id="18" name="テキスト ボックス 66"/>
          <p:cNvSpPr txBox="1">
            <a:spLocks noChangeArrowheads="1"/>
          </p:cNvSpPr>
          <p:nvPr/>
        </p:nvSpPr>
        <p:spPr bwMode="auto">
          <a:xfrm>
            <a:off x="5123614" y="2526347"/>
            <a:ext cx="2736304" cy="523220"/>
          </a:xfrm>
          <a:prstGeom prst="rect">
            <a:avLst/>
          </a:prstGeom>
          <a:solidFill>
            <a:schemeClr val="accent1"/>
          </a:solidFill>
          <a:ln w="28575">
            <a:noFill/>
            <a:miter lim="800000"/>
            <a:headEnd/>
            <a:tailEnd/>
          </a:ln>
        </p:spPr>
        <p:txBody>
          <a:bodyPr wrap="square" anchor="b">
            <a:spAutoFit/>
          </a:bodyPr>
          <a:lstStyle/>
          <a:p>
            <a:pPr algn="ctr"/>
            <a:r>
              <a:rPr lang="ja-JP" altLang="en-US" sz="1400" dirty="0" smtClean="0">
                <a:solidFill>
                  <a:schemeClr val="bg1"/>
                </a:solidFill>
              </a:rPr>
              <a:t>１機目稼働</a:t>
            </a:r>
            <a:endParaRPr lang="en-US" altLang="ja-JP" sz="1400" dirty="0" smtClean="0">
              <a:solidFill>
                <a:schemeClr val="bg1"/>
              </a:solidFill>
            </a:endParaRPr>
          </a:p>
          <a:p>
            <a:pPr algn="ctr"/>
            <a:r>
              <a:rPr lang="ja-JP" altLang="en-US" sz="1400" dirty="0" smtClean="0">
                <a:solidFill>
                  <a:schemeClr val="bg1"/>
                </a:solidFill>
              </a:rPr>
              <a:t>（川内</a:t>
            </a:r>
            <a:r>
              <a:rPr lang="ja-JP" altLang="en-US" sz="1400" dirty="0">
                <a:solidFill>
                  <a:schemeClr val="bg1"/>
                </a:solidFill>
              </a:rPr>
              <a:t>原発</a:t>
            </a:r>
            <a:r>
              <a:rPr lang="ja-JP" altLang="en-US" sz="1400" dirty="0" smtClean="0">
                <a:solidFill>
                  <a:schemeClr val="bg1"/>
                </a:solidFill>
              </a:rPr>
              <a:t>１機、＋</a:t>
            </a:r>
            <a:r>
              <a:rPr lang="en-US" altLang="ja-JP" sz="1400" dirty="0" smtClean="0">
                <a:solidFill>
                  <a:schemeClr val="bg1"/>
                </a:solidFill>
              </a:rPr>
              <a:t>89</a:t>
            </a:r>
            <a:r>
              <a:rPr lang="ja-JP" altLang="en-US" sz="1400" dirty="0">
                <a:solidFill>
                  <a:schemeClr val="bg1"/>
                </a:solidFill>
              </a:rPr>
              <a:t>万</a:t>
            </a:r>
            <a:r>
              <a:rPr lang="en-US" altLang="ja-JP" sz="1400" dirty="0">
                <a:solidFill>
                  <a:schemeClr val="bg1"/>
                </a:solidFill>
              </a:rPr>
              <a:t>kW</a:t>
            </a:r>
            <a:r>
              <a:rPr lang="en-US" altLang="ja-JP" sz="1400" dirty="0" smtClean="0">
                <a:solidFill>
                  <a:schemeClr val="bg1"/>
                </a:solidFill>
              </a:rPr>
              <a:t>)</a:t>
            </a:r>
            <a:endParaRPr lang="ja-JP" altLang="en-US" sz="1400" dirty="0">
              <a:solidFill>
                <a:schemeClr val="bg1"/>
              </a:solidFill>
            </a:endParaRPr>
          </a:p>
        </p:txBody>
      </p:sp>
      <p:sp>
        <p:nvSpPr>
          <p:cNvPr id="21" name="下矢印 54"/>
          <p:cNvSpPr>
            <a:spLocks noChangeArrowheads="1"/>
          </p:cNvSpPr>
          <p:nvPr/>
        </p:nvSpPr>
        <p:spPr bwMode="auto">
          <a:xfrm>
            <a:off x="7956006" y="4648965"/>
            <a:ext cx="465282" cy="648071"/>
          </a:xfrm>
          <a:prstGeom prst="downArrow">
            <a:avLst>
              <a:gd name="adj1" fmla="val 41696"/>
              <a:gd name="adj2" fmla="val 47230"/>
            </a:avLst>
          </a:prstGeom>
          <a:solidFill>
            <a:srgbClr val="FFFF66"/>
          </a:solidFill>
          <a:ln w="28575" algn="ctr">
            <a:solidFill>
              <a:srgbClr val="FF0000"/>
            </a:solidFill>
            <a:round/>
            <a:headEnd/>
            <a:tailEnd/>
          </a:ln>
        </p:spPr>
        <p:txBody>
          <a:bodyPr/>
          <a:lstStyle/>
          <a:p>
            <a:pPr algn="ctr"/>
            <a:endParaRPr lang="ja-JP" altLang="en-US" dirty="0"/>
          </a:p>
        </p:txBody>
      </p:sp>
      <p:sp>
        <p:nvSpPr>
          <p:cNvPr id="23" name="テキスト ボックス 66"/>
          <p:cNvSpPr txBox="1">
            <a:spLocks noChangeArrowheads="1"/>
          </p:cNvSpPr>
          <p:nvPr/>
        </p:nvSpPr>
        <p:spPr bwMode="auto">
          <a:xfrm>
            <a:off x="5150213" y="4531397"/>
            <a:ext cx="2683108" cy="738664"/>
          </a:xfrm>
          <a:prstGeom prst="rect">
            <a:avLst/>
          </a:prstGeom>
          <a:solidFill>
            <a:schemeClr val="accent2"/>
          </a:solidFill>
          <a:ln w="28575">
            <a:noFill/>
            <a:miter lim="800000"/>
            <a:headEnd/>
            <a:tailEnd/>
          </a:ln>
        </p:spPr>
        <p:txBody>
          <a:bodyPr wrap="square" anchor="ctr">
            <a:spAutoFit/>
          </a:bodyPr>
          <a:lstStyle/>
          <a:p>
            <a:pPr algn="ctr"/>
            <a:r>
              <a:rPr lang="ja-JP" altLang="en-US" sz="1400" dirty="0" smtClean="0">
                <a:solidFill>
                  <a:schemeClr val="bg1"/>
                </a:solidFill>
              </a:rPr>
              <a:t>さらに２機目稼働</a:t>
            </a:r>
            <a:endParaRPr lang="en-US" altLang="ja-JP" sz="1400" dirty="0" smtClean="0">
              <a:solidFill>
                <a:schemeClr val="bg1"/>
              </a:solidFill>
            </a:endParaRPr>
          </a:p>
          <a:p>
            <a:pPr algn="ctr"/>
            <a:r>
              <a:rPr lang="ja-JP" altLang="en-US" sz="1400" dirty="0">
                <a:solidFill>
                  <a:schemeClr val="bg1"/>
                </a:solidFill>
              </a:rPr>
              <a:t>（</a:t>
            </a:r>
            <a:r>
              <a:rPr lang="ja-JP" altLang="en-US" sz="1400" dirty="0" smtClean="0">
                <a:solidFill>
                  <a:schemeClr val="bg1"/>
                </a:solidFill>
              </a:rPr>
              <a:t>川内</a:t>
            </a:r>
            <a:r>
              <a:rPr lang="ja-JP" altLang="en-US" sz="1400" smtClean="0">
                <a:solidFill>
                  <a:schemeClr val="bg1"/>
                </a:solidFill>
              </a:rPr>
              <a:t>原発１機、</a:t>
            </a:r>
            <a:r>
              <a:rPr lang="ja-JP" altLang="en-US" sz="1400" dirty="0" smtClean="0">
                <a:solidFill>
                  <a:schemeClr val="bg1"/>
                </a:solidFill>
              </a:rPr>
              <a:t>＋</a:t>
            </a:r>
            <a:r>
              <a:rPr lang="en-US" altLang="ja-JP" sz="1400" dirty="0" smtClean="0">
                <a:solidFill>
                  <a:schemeClr val="bg1"/>
                </a:solidFill>
              </a:rPr>
              <a:t>89</a:t>
            </a:r>
            <a:r>
              <a:rPr lang="ja-JP" altLang="en-US" sz="1400" dirty="0" smtClean="0">
                <a:solidFill>
                  <a:schemeClr val="bg1"/>
                </a:solidFill>
              </a:rPr>
              <a:t>万</a:t>
            </a:r>
            <a:r>
              <a:rPr lang="en-US" altLang="ja-JP" sz="1400" dirty="0" smtClean="0">
                <a:solidFill>
                  <a:schemeClr val="bg1"/>
                </a:solidFill>
              </a:rPr>
              <a:t>kW</a:t>
            </a:r>
            <a:r>
              <a:rPr lang="ja-JP" altLang="en-US" sz="1400" dirty="0" err="1" smtClean="0">
                <a:solidFill>
                  <a:schemeClr val="bg1"/>
                </a:solidFill>
              </a:rPr>
              <a:t>、</a:t>
            </a:r>
            <a:endParaRPr lang="en-US" altLang="ja-JP" sz="1400" dirty="0" smtClean="0">
              <a:solidFill>
                <a:schemeClr val="bg1"/>
              </a:solidFill>
            </a:endParaRPr>
          </a:p>
          <a:p>
            <a:pPr algn="ctr"/>
            <a:r>
              <a:rPr lang="ja-JP" altLang="en-US" sz="1400" dirty="0" smtClean="0">
                <a:solidFill>
                  <a:schemeClr val="bg1"/>
                </a:solidFill>
              </a:rPr>
              <a:t>計</a:t>
            </a:r>
            <a:r>
              <a:rPr lang="en-US" altLang="ja-JP" sz="1400" dirty="0" smtClean="0">
                <a:solidFill>
                  <a:schemeClr val="bg1"/>
                </a:solidFill>
              </a:rPr>
              <a:t>178</a:t>
            </a:r>
            <a:r>
              <a:rPr lang="ja-JP" altLang="en-US" sz="1400" dirty="0">
                <a:solidFill>
                  <a:schemeClr val="bg1"/>
                </a:solidFill>
              </a:rPr>
              <a:t>万</a:t>
            </a:r>
            <a:r>
              <a:rPr lang="en-US" altLang="ja-JP" sz="1400" dirty="0" smtClean="0">
                <a:solidFill>
                  <a:schemeClr val="bg1"/>
                </a:solidFill>
              </a:rPr>
              <a:t>kW</a:t>
            </a:r>
            <a:r>
              <a:rPr lang="ja-JP" altLang="en-US" sz="1400" dirty="0" smtClean="0">
                <a:solidFill>
                  <a:schemeClr val="bg1"/>
                </a:solidFill>
              </a:rPr>
              <a:t>）</a:t>
            </a:r>
            <a:endParaRPr lang="ja-JP" altLang="en-US" sz="1400" dirty="0">
              <a:solidFill>
                <a:schemeClr val="bg1"/>
              </a:solidFill>
            </a:endParaRPr>
          </a:p>
        </p:txBody>
      </p:sp>
      <p:graphicFrame>
        <p:nvGraphicFramePr>
          <p:cNvPr id="29" name="表 28"/>
          <p:cNvGraphicFramePr>
            <a:graphicFrameLocks noGrp="1"/>
          </p:cNvGraphicFramePr>
          <p:nvPr>
            <p:extLst>
              <p:ext uri="{D42A27DB-BD31-4B8C-83A1-F6EECF244321}">
                <p14:modId xmlns:p14="http://schemas.microsoft.com/office/powerpoint/2010/main" val="2511864547"/>
              </p:ext>
            </p:extLst>
          </p:nvPr>
        </p:nvGraphicFramePr>
        <p:xfrm>
          <a:off x="129212" y="725140"/>
          <a:ext cx="9691554" cy="1623740"/>
        </p:xfrm>
        <a:graphic>
          <a:graphicData uri="http://schemas.openxmlformats.org/drawingml/2006/table">
            <a:tbl>
              <a:tblPr/>
              <a:tblGrid>
                <a:gridCol w="1009296"/>
                <a:gridCol w="667866"/>
                <a:gridCol w="667866"/>
                <a:gridCol w="667866"/>
                <a:gridCol w="667866"/>
                <a:gridCol w="667866"/>
                <a:gridCol w="667866"/>
                <a:gridCol w="667866"/>
                <a:gridCol w="667866"/>
                <a:gridCol w="667866"/>
                <a:gridCol w="667866"/>
                <a:gridCol w="667866"/>
                <a:gridCol w="667866"/>
                <a:gridCol w="667866"/>
              </a:tblGrid>
              <a:tr h="417635">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万</a:t>
                      </a:r>
                      <a:r>
                        <a:rPr kumimoji="1" lang="en-US" altLang="ja-JP" sz="1100" b="1" i="0" u="none" strike="noStrike" cap="none" normalizeH="0" baseline="0" dirty="0" smtClean="0">
                          <a:ln>
                            <a:noFill/>
                          </a:ln>
                          <a:solidFill>
                            <a:schemeClr val="tx1"/>
                          </a:solidFill>
                          <a:effectLst/>
                          <a:latin typeface="Calibri" pitchFamily="34" charset="0"/>
                          <a:ea typeface="ＭＳ Ｐゴシック" charset="-128"/>
                        </a:rPr>
                        <a:t>kW)</a:t>
                      </a:r>
                      <a:endParaRPr kumimoji="1" lang="ja-JP" altLang="en-US" sz="1100" b="1"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東日本３社</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1" i="0" u="none" strike="noStrike" cap="none" normalizeH="0" baseline="0" dirty="0" smtClean="0">
                          <a:ln>
                            <a:noFill/>
                          </a:ln>
                          <a:solidFill>
                            <a:schemeClr val="tx1"/>
                          </a:solidFill>
                          <a:effectLst/>
                          <a:latin typeface="Calibri" pitchFamily="34" charset="0"/>
                          <a:ea typeface="ＭＳ Ｐゴシック" charset="-128"/>
                        </a:rPr>
                        <a:t>北海道</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東北</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東京</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Calibri" pitchFamily="34" charset="0"/>
                          <a:ea typeface="ＭＳ Ｐゴシック" charset="-128"/>
                        </a:rPr>
                        <a:t>中部及び西日本</a:t>
                      </a:r>
                      <a:endParaRPr kumimoji="1" lang="en-US" altLang="ja-JP" sz="800" b="1" i="0" u="none" strike="noStrike" cap="none" normalizeH="0" baseline="0" dirty="0" smtClean="0">
                        <a:ln>
                          <a:noFill/>
                        </a:ln>
                        <a:solidFill>
                          <a:schemeClr val="tx1"/>
                        </a:solidFill>
                        <a:effectLst/>
                        <a:latin typeface="Calibri"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smtClean="0">
                          <a:ln>
                            <a:noFill/>
                          </a:ln>
                          <a:solidFill>
                            <a:schemeClr val="tx1"/>
                          </a:solidFill>
                          <a:effectLst/>
                          <a:latin typeface="Calibri" pitchFamily="34" charset="0"/>
                          <a:ea typeface="ＭＳ Ｐゴシック" charset="-128"/>
                        </a:rPr>
                        <a:t>６社</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中部</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関西</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北陸</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中国</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四国</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九州</a:t>
                      </a:r>
                    </a:p>
                  </a:txBody>
                  <a:tcPr marL="99060" marR="99060" anchor="ctr" horzOverflow="overflow">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９電力</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Calibri" pitchFamily="34" charset="0"/>
                          <a:ea typeface="ＭＳ Ｐゴシック" charset="-128"/>
                        </a:rPr>
                        <a:t>沖縄</a:t>
                      </a:r>
                    </a:p>
                  </a:txBody>
                  <a:tcPr marL="99060" marR="99060" anchor="ctr" horzOverflow="overflow">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r>
              <a:tr h="291635">
                <a:tc>
                  <a:txBody>
                    <a:bodyPr/>
                    <a:lstStyle/>
                    <a:p>
                      <a:pPr algn="ctr" rtl="0" fontAlgn="ctr"/>
                      <a:r>
                        <a:rPr lang="ja-JP" altLang="en-US" sz="1000" b="0" i="0" u="none" strike="noStrike" dirty="0" smtClean="0">
                          <a:solidFill>
                            <a:srgbClr val="000000"/>
                          </a:solidFill>
                          <a:effectLst/>
                          <a:latin typeface="ＭＳ Ｐゴシック" pitchFamily="50" charset="-128"/>
                          <a:ea typeface="ＭＳ Ｐゴシック" pitchFamily="50" charset="-128"/>
                        </a:rPr>
                        <a:t>①</a:t>
                      </a:r>
                      <a:r>
                        <a:rPr lang="zh-TW" altLang="en-US" sz="1000" b="0" i="0" u="none" strike="noStrike" dirty="0" smtClean="0">
                          <a:solidFill>
                            <a:srgbClr val="000000"/>
                          </a:solidFill>
                          <a:effectLst/>
                          <a:latin typeface="ＭＳ Ｐゴシック" pitchFamily="50" charset="-128"/>
                          <a:ea typeface="ＭＳ Ｐゴシック" pitchFamily="50" charset="-128"/>
                        </a:rPr>
                        <a:t>最大</a:t>
                      </a:r>
                      <a:r>
                        <a:rPr lang="zh-TW" altLang="en-US" sz="1000" b="0" i="0" u="none" strike="noStrike" dirty="0">
                          <a:solidFill>
                            <a:srgbClr val="000000"/>
                          </a:solidFill>
                          <a:effectLst/>
                          <a:latin typeface="ＭＳ Ｐゴシック" pitchFamily="50" charset="-128"/>
                          <a:ea typeface="ＭＳ Ｐゴシック" pitchFamily="50" charset="-128"/>
                        </a:rPr>
                        <a:t>電力需要</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7,007</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472</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1,445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5,090</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9,253</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2,597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2,791</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545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1,128</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549</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1,643</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16,260</a:t>
                      </a: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156</a:t>
                      </a:r>
                      <a:endPar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905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②供給力</a:t>
                      </a:r>
                      <a:endParaRPr lang="ja-JP" altLang="en-US" sz="1000" b="0" i="0" u="none" strike="noStrike" dirty="0">
                        <a:solidFill>
                          <a:srgbClr val="000000"/>
                        </a:solidFill>
                        <a:effectLst/>
                        <a:latin typeface="ＭＳ Ｐゴシック"/>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7,687</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513</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1,524</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5,650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9,706</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2,725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2,875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580</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1,217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616</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1,693</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17,393</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225</a:t>
                      </a:r>
                      <a:endPar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②供給－①需要</a:t>
                      </a:r>
                      <a:endParaRPr lang="ja-JP" altLang="en-US" sz="1000" b="0" i="0" u="none" strike="noStrike" dirty="0">
                        <a:solidFill>
                          <a:srgbClr val="000000"/>
                        </a:solidFill>
                        <a:effectLst/>
                        <a:latin typeface="ＭＳ Ｐゴシック"/>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chemeClr val="tx1"/>
                          </a:solidFill>
                          <a:latin typeface="Arial" panose="020B0604020202020204" pitchFamily="34" charset="0"/>
                          <a:cs typeface="Arial" panose="020B0604020202020204" pitchFamily="34" charset="0"/>
                        </a:rPr>
                        <a:t>680</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41 </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79</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560</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453</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128</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84</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35</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89</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67</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50</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1,133</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68</a:t>
                      </a:r>
                      <a:r>
                        <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　</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（予備率）</a:t>
                      </a:r>
                      <a:endParaRPr lang="ja-JP" altLang="en-US" sz="1000" b="0" i="0" u="none" strike="noStrike" dirty="0">
                        <a:solidFill>
                          <a:srgbClr val="000000"/>
                        </a:solidFill>
                        <a:effectLst/>
                        <a:latin typeface="ＭＳ Ｐゴシック"/>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9.7%</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8.7%</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5.5%</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11.0%</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4.9%</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4.9%</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chemeClr val="tx1"/>
                          </a:solidFill>
                          <a:effectLst/>
                          <a:latin typeface="Arial" panose="020B0604020202020204" pitchFamily="34" charset="0"/>
                          <a:ea typeface="Arial Unicode MS" panose="020B0604020202020204" pitchFamily="50" charset="-128"/>
                          <a:cs typeface="Arial" panose="020B0604020202020204" pitchFamily="34" charset="0"/>
                        </a:rPr>
                        <a:t>3.0%</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chemeClr val="tx1"/>
                          </a:solidFill>
                          <a:effectLst/>
                          <a:latin typeface="Arial" panose="020B0604020202020204" pitchFamily="34" charset="0"/>
                          <a:ea typeface="Arial Unicode MS" panose="020B0604020202020204" pitchFamily="50" charset="-128"/>
                          <a:cs typeface="Arial" panose="020B0604020202020204" pitchFamily="34" charset="0"/>
                        </a:rPr>
                        <a:t>6.4%</a:t>
                      </a:r>
                      <a:endParaRPr lang="en-US" altLang="ja-JP" sz="1400" b="0" i="0" u="none" strike="noStrike" dirty="0">
                        <a:solidFill>
                          <a:schemeClr val="tx1"/>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chemeClr val="tx1"/>
                          </a:solidFill>
                          <a:effectLst/>
                          <a:latin typeface="Arial" panose="020B0604020202020204" pitchFamily="34" charset="0"/>
                          <a:ea typeface="Arial Unicode MS" panose="020B0604020202020204" pitchFamily="50" charset="-128"/>
                          <a:cs typeface="Arial" panose="020B0604020202020204" pitchFamily="34" charset="0"/>
                        </a:rPr>
                        <a:t>7.9%</a:t>
                      </a:r>
                      <a:endParaRPr lang="en-US" altLang="ja-JP" sz="1400" b="0" i="0" u="none" strike="noStrike" dirty="0">
                        <a:solidFill>
                          <a:schemeClr val="tx1"/>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chemeClr val="tx1"/>
                          </a:solidFill>
                          <a:effectLst/>
                          <a:latin typeface="Arial" panose="020B0604020202020204" pitchFamily="34" charset="0"/>
                          <a:ea typeface="Arial Unicode MS" panose="020B0604020202020204" pitchFamily="50" charset="-128"/>
                          <a:cs typeface="Arial" panose="020B0604020202020204" pitchFamily="34" charset="0"/>
                        </a:rPr>
                        <a:t>12.1%</a:t>
                      </a:r>
                      <a:endParaRPr lang="en-US" altLang="ja-JP" sz="1400" b="0" i="0" u="none" strike="noStrike" dirty="0">
                        <a:solidFill>
                          <a:schemeClr val="tx1"/>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chemeClr val="tx1"/>
                          </a:solidFill>
                          <a:effectLst/>
                          <a:latin typeface="Arial" panose="020B0604020202020204" pitchFamily="34" charset="0"/>
                          <a:ea typeface="Arial Unicode MS" panose="020B0604020202020204" pitchFamily="50" charset="-128"/>
                          <a:cs typeface="Arial" panose="020B0604020202020204" pitchFamily="34" charset="0"/>
                        </a:rPr>
                        <a:t>3.0%</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7.0%</a:t>
                      </a:r>
                      <a:endParaRPr lang="en-US" altLang="ja-JP"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no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43.7%</a:t>
                      </a:r>
                      <a:r>
                        <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　</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482401728"/>
              </p:ext>
            </p:extLst>
          </p:nvPr>
        </p:nvGraphicFramePr>
        <p:xfrm>
          <a:off x="128464" y="3251179"/>
          <a:ext cx="9691554" cy="1166540"/>
        </p:xfrm>
        <a:graphic>
          <a:graphicData uri="http://schemas.openxmlformats.org/drawingml/2006/table">
            <a:tbl>
              <a:tblPr/>
              <a:tblGrid>
                <a:gridCol w="1009296"/>
                <a:gridCol w="667866"/>
                <a:gridCol w="667866"/>
                <a:gridCol w="667866"/>
                <a:gridCol w="667866"/>
                <a:gridCol w="667866"/>
                <a:gridCol w="667866"/>
                <a:gridCol w="667866"/>
                <a:gridCol w="667866"/>
                <a:gridCol w="667866"/>
                <a:gridCol w="667866"/>
                <a:gridCol w="667866"/>
                <a:gridCol w="667866"/>
                <a:gridCol w="667866"/>
              </a:tblGrid>
              <a:tr h="291635">
                <a:tc>
                  <a:txBody>
                    <a:bodyPr/>
                    <a:lstStyle/>
                    <a:p>
                      <a:pPr algn="ctr" rtl="0" fontAlgn="ctr"/>
                      <a:r>
                        <a:rPr lang="ja-JP" altLang="en-US" sz="1000" b="0" i="0" u="none" strike="noStrike" dirty="0" smtClean="0">
                          <a:solidFill>
                            <a:srgbClr val="000000"/>
                          </a:solidFill>
                          <a:effectLst/>
                          <a:latin typeface="ＭＳ Ｐゴシック" pitchFamily="50" charset="-128"/>
                          <a:ea typeface="ＭＳ Ｐゴシック" pitchFamily="50" charset="-128"/>
                        </a:rPr>
                        <a:t>①</a:t>
                      </a:r>
                      <a:r>
                        <a:rPr lang="zh-TW" altLang="en-US" sz="1000" b="0" i="0" u="none" strike="noStrike" dirty="0" smtClean="0">
                          <a:solidFill>
                            <a:srgbClr val="000000"/>
                          </a:solidFill>
                          <a:effectLst/>
                          <a:latin typeface="ＭＳ Ｐゴシック" pitchFamily="50" charset="-128"/>
                          <a:ea typeface="ＭＳ Ｐゴシック" pitchFamily="50" charset="-128"/>
                        </a:rPr>
                        <a:t>最大</a:t>
                      </a:r>
                      <a:r>
                        <a:rPr lang="zh-TW" altLang="en-US" sz="1000" b="0" i="0" u="none" strike="noStrike" dirty="0">
                          <a:solidFill>
                            <a:srgbClr val="000000"/>
                          </a:solidFill>
                          <a:effectLst/>
                          <a:latin typeface="ＭＳ Ｐゴシック" pitchFamily="50" charset="-128"/>
                          <a:ea typeface="ＭＳ Ｐゴシック" pitchFamily="50" charset="-128"/>
                        </a:rPr>
                        <a:t>電力需要</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7,007</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472</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1,445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5,090</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9,253</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2,597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2,791</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545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1,128</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549</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a:solidFill>
                            <a:srgbClr val="000000"/>
                          </a:solidFill>
                          <a:effectLst/>
                          <a:latin typeface="Arial" panose="020B0604020202020204" pitchFamily="34" charset="0"/>
                          <a:cs typeface="Arial" panose="020B0604020202020204" pitchFamily="34" charset="0"/>
                        </a:rPr>
                        <a:t>1,643</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16,260</a:t>
                      </a: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156</a:t>
                      </a:r>
                      <a:endPar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②供給力</a:t>
                      </a:r>
                      <a:endParaRPr lang="ja-JP" altLang="en-US" sz="1000" b="0" i="0" u="none" strike="noStrike" dirty="0">
                        <a:solidFill>
                          <a:srgbClr val="000000"/>
                        </a:solidFill>
                        <a:effectLst/>
                        <a:latin typeface="ＭＳ Ｐゴシック"/>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7,687</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513</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1,524</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5,650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9,801</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2,745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2,875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580</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1,258</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616</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1,727</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17,488</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225</a:t>
                      </a:r>
                      <a:endPar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②供給－①需要</a:t>
                      </a:r>
                      <a:endParaRPr lang="ja-JP" altLang="en-US" sz="1000" b="0" i="0" u="none" strike="noStrike" dirty="0">
                        <a:solidFill>
                          <a:srgbClr val="000000"/>
                        </a:solidFill>
                        <a:effectLst/>
                        <a:latin typeface="ＭＳ Ｐゴシック"/>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680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41</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79</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560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547</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148</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84</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35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130</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67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84</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1,228</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68</a:t>
                      </a:r>
                      <a:r>
                        <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　</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（予備率）</a:t>
                      </a:r>
                      <a:endParaRPr lang="ja-JP" altLang="en-US" sz="1000" b="0" i="0" u="none" strike="noStrike" dirty="0">
                        <a:solidFill>
                          <a:srgbClr val="000000"/>
                        </a:solidFill>
                        <a:effectLst/>
                        <a:latin typeface="ＭＳ Ｐゴシック"/>
                      </a:endParaRP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9.7%</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8.7%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11.0%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5.9%</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5.7%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chemeClr val="tx1"/>
                          </a:solidFill>
                          <a:effectLst/>
                          <a:latin typeface="Arial" panose="020B0604020202020204" pitchFamily="34" charset="0"/>
                          <a:cs typeface="Arial" panose="020B0604020202020204" pitchFamily="34" charset="0"/>
                        </a:rPr>
                        <a:t>3.0%</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6.4%</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11.6%</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12.1%</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5.1%</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7.5%</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43.7%</a:t>
                      </a:r>
                      <a:r>
                        <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　</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724939879"/>
              </p:ext>
            </p:extLst>
          </p:nvPr>
        </p:nvGraphicFramePr>
        <p:xfrm>
          <a:off x="128465" y="5445224"/>
          <a:ext cx="9691554" cy="1166540"/>
        </p:xfrm>
        <a:graphic>
          <a:graphicData uri="http://schemas.openxmlformats.org/drawingml/2006/table">
            <a:tbl>
              <a:tblPr/>
              <a:tblGrid>
                <a:gridCol w="1009296"/>
                <a:gridCol w="667866"/>
                <a:gridCol w="667866"/>
                <a:gridCol w="667866"/>
                <a:gridCol w="667866"/>
                <a:gridCol w="667866"/>
                <a:gridCol w="667866"/>
                <a:gridCol w="667866"/>
                <a:gridCol w="667866"/>
                <a:gridCol w="667866"/>
                <a:gridCol w="667866"/>
                <a:gridCol w="667866"/>
                <a:gridCol w="667866"/>
                <a:gridCol w="667866"/>
              </a:tblGrid>
              <a:tr h="291635">
                <a:tc>
                  <a:txBody>
                    <a:bodyPr/>
                    <a:lstStyle/>
                    <a:p>
                      <a:pPr algn="ctr" rtl="0" fontAlgn="ctr"/>
                      <a:r>
                        <a:rPr lang="ja-JP" altLang="en-US" sz="1000" b="0" i="0" u="none" strike="noStrike" dirty="0" smtClean="0">
                          <a:solidFill>
                            <a:srgbClr val="000000"/>
                          </a:solidFill>
                          <a:effectLst/>
                          <a:latin typeface="ＭＳ Ｐゴシック" pitchFamily="50" charset="-128"/>
                          <a:ea typeface="ＭＳ Ｐゴシック" pitchFamily="50" charset="-128"/>
                        </a:rPr>
                        <a:t>①</a:t>
                      </a:r>
                      <a:r>
                        <a:rPr lang="zh-TW" altLang="en-US" sz="1000" b="0" i="0" u="none" strike="noStrike" dirty="0" smtClean="0">
                          <a:solidFill>
                            <a:srgbClr val="000000"/>
                          </a:solidFill>
                          <a:effectLst/>
                          <a:latin typeface="ＭＳ Ｐゴシック" pitchFamily="50" charset="-128"/>
                          <a:ea typeface="ＭＳ Ｐゴシック" pitchFamily="50" charset="-128"/>
                        </a:rPr>
                        <a:t>最大</a:t>
                      </a:r>
                      <a:r>
                        <a:rPr lang="zh-TW" altLang="en-US" sz="1000" b="0" i="0" u="none" strike="noStrike" dirty="0">
                          <a:solidFill>
                            <a:srgbClr val="000000"/>
                          </a:solidFill>
                          <a:effectLst/>
                          <a:latin typeface="ＭＳ Ｐゴシック" pitchFamily="50" charset="-128"/>
                          <a:ea typeface="ＭＳ Ｐゴシック" pitchFamily="50" charset="-128"/>
                        </a:rPr>
                        <a:t>電力需要</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7,007</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472</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1,445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5,090</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9,253</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2,597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2,791</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545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1,128</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549</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1,643</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16,260</a:t>
                      </a: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156</a:t>
                      </a:r>
                      <a:endPar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905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②供給力</a:t>
                      </a:r>
                      <a:endParaRPr lang="ja-JP" altLang="en-US" sz="1000" b="0" i="0" u="none" strike="noStrike" dirty="0">
                        <a:solidFill>
                          <a:srgbClr val="000000"/>
                        </a:solidFill>
                        <a:effectLst/>
                        <a:latin typeface="ＭＳ Ｐゴシック"/>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7,687</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513</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1,524</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5,650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9,896</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2,745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2,875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580</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1,258</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616</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1,822</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17,583</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225</a:t>
                      </a:r>
                      <a:endPar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②供給－①需要</a:t>
                      </a:r>
                      <a:endParaRPr lang="ja-JP" altLang="en-US" sz="1000" b="0" i="0" u="none" strike="noStrike" dirty="0">
                        <a:solidFill>
                          <a:srgbClr val="000000"/>
                        </a:solidFill>
                        <a:effectLst/>
                        <a:latin typeface="ＭＳ Ｐゴシック"/>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680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a:solidFill>
                            <a:srgbClr val="000000"/>
                          </a:solidFill>
                          <a:effectLst/>
                          <a:latin typeface="Arial" panose="020B0604020202020204" pitchFamily="34" charset="0"/>
                          <a:cs typeface="Arial" panose="020B0604020202020204" pitchFamily="34" charset="0"/>
                        </a:rPr>
                        <a:t>41</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a:solidFill>
                            <a:srgbClr val="000000"/>
                          </a:solidFill>
                          <a:effectLst/>
                          <a:latin typeface="Arial" panose="020B0604020202020204" pitchFamily="34" charset="0"/>
                          <a:cs typeface="Arial" panose="020B0604020202020204" pitchFamily="34" charset="0"/>
                        </a:rPr>
                        <a:t>79</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560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643</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148</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84</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35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130</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67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179</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1,323</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68</a:t>
                      </a:r>
                      <a:r>
                        <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　</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r h="291635">
                <a:tc>
                  <a:txBody>
                    <a:bodyPr/>
                    <a:lstStyle/>
                    <a:p>
                      <a:pPr algn="ctr" rtl="0" fontAlgn="ctr"/>
                      <a:r>
                        <a:rPr lang="ja-JP" altLang="en-US" sz="1000" b="0" i="0" u="none" strike="noStrike" dirty="0" smtClean="0">
                          <a:solidFill>
                            <a:srgbClr val="000000"/>
                          </a:solidFill>
                          <a:effectLst/>
                          <a:latin typeface="ＭＳ Ｐゴシック"/>
                        </a:rPr>
                        <a:t>（予備率）</a:t>
                      </a:r>
                      <a:endParaRPr lang="ja-JP" altLang="en-US" sz="1000" b="0" i="0" u="none" strike="noStrike" dirty="0">
                        <a:solidFill>
                          <a:srgbClr val="000000"/>
                        </a:solidFill>
                        <a:effectLst/>
                        <a:latin typeface="ＭＳ Ｐゴシック"/>
                      </a:endParaRPr>
                    </a:p>
                  </a:txBody>
                  <a:tcPr marL="9525" marR="9525"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9.7%</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a:solidFill>
                            <a:srgbClr val="000000"/>
                          </a:solidFill>
                          <a:effectLst/>
                          <a:latin typeface="Arial" panose="020B0604020202020204" pitchFamily="34" charset="0"/>
                          <a:cs typeface="Arial" panose="020B0604020202020204" pitchFamily="34" charset="0"/>
                        </a:rPr>
                        <a:t>8.7%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5.5%</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cs typeface="Arial" panose="020B0604020202020204" pitchFamily="34" charset="0"/>
                        </a:rPr>
                        <a:t>11.0%</a:t>
                      </a:r>
                      <a:endParaRPr lang="en-US" altLang="ja-JP" sz="1400" b="0" i="0" u="none" strike="noStrike" dirty="0">
                        <a:solidFill>
                          <a:srgbClr val="000000"/>
                        </a:solidFill>
                        <a:effectLst/>
                        <a:latin typeface="Arial" panose="020B0604020202020204" pitchFamily="34" charset="0"/>
                        <a:cs typeface="Arial" panose="020B0604020202020204" pitchFamily="34" charset="0"/>
                      </a:endParaRP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6.9%</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5.7%</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chemeClr val="tx1"/>
                          </a:solidFill>
                          <a:effectLst/>
                          <a:latin typeface="Arial" panose="020B0604020202020204" pitchFamily="34" charset="0"/>
                          <a:cs typeface="Arial" panose="020B0604020202020204" pitchFamily="34" charset="0"/>
                        </a:rPr>
                        <a:t>3.0%</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chemeClr val="tx1"/>
                          </a:solidFill>
                          <a:effectLst/>
                          <a:latin typeface="Arial" panose="020B0604020202020204" pitchFamily="34" charset="0"/>
                          <a:cs typeface="Arial" panose="020B0604020202020204" pitchFamily="34" charset="0"/>
                        </a:rPr>
                        <a:t>6.4%</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11.6%</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000000"/>
                          </a:solidFill>
                          <a:effectLst/>
                          <a:latin typeface="Arial" panose="020B0604020202020204" pitchFamily="34" charset="0"/>
                          <a:cs typeface="Arial" panose="020B0604020202020204" pitchFamily="34" charset="0"/>
                        </a:rPr>
                        <a:t>12.1%</a:t>
                      </a:r>
                    </a:p>
                  </a:txBody>
                  <a:tcPr marL="10319" marR="10319" marT="9525"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a:solidFill>
                            <a:srgbClr val="FF0000"/>
                          </a:solidFill>
                          <a:effectLst/>
                          <a:latin typeface="Arial" panose="020B0604020202020204" pitchFamily="34" charset="0"/>
                          <a:cs typeface="Arial" panose="020B0604020202020204" pitchFamily="34" charset="0"/>
                        </a:rPr>
                        <a:t>10.9%</a:t>
                      </a:r>
                    </a:p>
                  </a:txBody>
                  <a:tcPr marL="10319" marR="10319" marT="9525" marB="0" anchor="ctr">
                    <a:lnL w="1270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algn="ctr" fontAlgn="ctr"/>
                      <a:r>
                        <a:rPr lang="en-US" altLang="ja-JP" sz="1400" b="0" i="0" u="none" strike="noStrike" dirty="0" smtClean="0">
                          <a:solidFill>
                            <a:srgbClr val="FF0000"/>
                          </a:solidFill>
                          <a:effectLst/>
                          <a:latin typeface="Arial" panose="020B0604020202020204" pitchFamily="34" charset="0"/>
                          <a:cs typeface="Arial" panose="020B0604020202020204" pitchFamily="34" charset="0"/>
                        </a:rPr>
                        <a:t>8.1%</a:t>
                      </a:r>
                      <a:endParaRPr lang="en-US" altLang="ja-JP" sz="1400" b="0" i="0" u="none" strike="noStrike" dirty="0">
                        <a:solidFill>
                          <a:srgbClr val="FF0000"/>
                        </a:solidFill>
                        <a:effectLst/>
                        <a:latin typeface="Arial" panose="020B0604020202020204" pitchFamily="34" charset="0"/>
                        <a:cs typeface="Arial" panose="020B0604020202020204" pitchFamily="34" charset="0"/>
                      </a:endParaRPr>
                    </a:p>
                  </a:txBody>
                  <a:tcPr marL="10319" marR="10319" marT="9525" marB="0" anchor="ctr">
                    <a:lnL w="19050" cap="flat" cmpd="sng" algn="ctr">
                      <a:solidFill>
                        <a:schemeClr val="accent1">
                          <a:lumMod val="50000"/>
                        </a:schemeClr>
                      </a:solidFill>
                      <a:prstDash val="solid"/>
                      <a:round/>
                      <a:headEnd type="none" w="med" len="med"/>
                      <a:tailEnd type="none" w="med" len="med"/>
                    </a:lnL>
                    <a:lnR w="1905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bg1"/>
                    </a:solidFill>
                  </a:tcPr>
                </a:tc>
                <a:tc>
                  <a:txBody>
                    <a:bodyPr/>
                    <a:lstStyle/>
                    <a:p>
                      <a:pPr algn="ctr" fontAlgn="ctr"/>
                      <a:r>
                        <a:rPr lang="en-US" altLang="ja-JP" sz="1400" b="0" i="0" u="none" strike="noStrike" dirty="0" smtClean="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43.7%</a:t>
                      </a:r>
                      <a:r>
                        <a:rPr lang="ja-JP" altLang="en-US" sz="1400" b="0" i="0" u="none" strike="noStrike" dirty="0">
                          <a:solidFill>
                            <a:srgbClr val="000000"/>
                          </a:solidFill>
                          <a:effectLst/>
                          <a:latin typeface="Arial" panose="020B0604020202020204" pitchFamily="34" charset="0"/>
                          <a:ea typeface="Arial Unicode MS" panose="020B0604020202020204" pitchFamily="50" charset="-128"/>
                          <a:cs typeface="Arial" panose="020B0604020202020204" pitchFamily="34" charset="0"/>
                        </a:rPr>
                        <a:t>　</a:t>
                      </a:r>
                    </a:p>
                  </a:txBody>
                  <a:tcPr marL="10319" marR="10319" marT="9525" marB="0" anchor="ctr">
                    <a:lnL w="1905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sp>
        <p:nvSpPr>
          <p:cNvPr id="14" name="テキスト ボックス 13"/>
          <p:cNvSpPr txBox="1"/>
          <p:nvPr/>
        </p:nvSpPr>
        <p:spPr>
          <a:xfrm>
            <a:off x="1165630" y="2462182"/>
            <a:ext cx="3835428" cy="646331"/>
          </a:xfrm>
          <a:prstGeom prst="rect">
            <a:avLst/>
          </a:prstGeom>
          <a:solidFill>
            <a:schemeClr val="bg1"/>
          </a:solidFill>
          <a:ln w="28575">
            <a:solidFill>
              <a:schemeClr val="tx1"/>
            </a:solidFill>
          </a:ln>
        </p:spPr>
        <p:txBody>
          <a:bodyPr wrap="square" rtlCol="0">
            <a:spAutoFit/>
          </a:bodyPr>
          <a:lstStyle/>
          <a:p>
            <a:r>
              <a:rPr lang="ja-JP" altLang="en-US" sz="1200" b="0" dirty="0">
                <a:latin typeface="+mj-lt"/>
              </a:rPr>
              <a:t>九州</a:t>
            </a:r>
            <a:r>
              <a:rPr lang="ja-JP" altLang="en-US" sz="1200" b="0" dirty="0" smtClean="0">
                <a:latin typeface="+mj-lt"/>
              </a:rPr>
              <a:t>の供給力：</a:t>
            </a:r>
            <a:r>
              <a:rPr lang="en-US" altLang="ja-JP" sz="1200" dirty="0" smtClean="0">
                <a:solidFill>
                  <a:srgbClr val="FF0000"/>
                </a:solidFill>
                <a:latin typeface="+mj-lt"/>
              </a:rPr>
              <a:t>+</a:t>
            </a:r>
            <a:r>
              <a:rPr lang="en-US" altLang="ja-JP" sz="1200" dirty="0">
                <a:solidFill>
                  <a:srgbClr val="FF0000"/>
                </a:solidFill>
                <a:latin typeface="+mj-lt"/>
              </a:rPr>
              <a:t>34</a:t>
            </a:r>
            <a:r>
              <a:rPr lang="en-US" altLang="ja-JP" sz="1200" dirty="0" smtClean="0">
                <a:solidFill>
                  <a:srgbClr val="FF0000"/>
                </a:solidFill>
                <a:latin typeface="+mj-lt"/>
              </a:rPr>
              <a:t>(</a:t>
            </a:r>
            <a:r>
              <a:rPr lang="ja-JP" altLang="en-US" sz="1200" dirty="0" smtClean="0">
                <a:solidFill>
                  <a:srgbClr val="FF0000"/>
                </a:solidFill>
                <a:latin typeface="+mj-lt"/>
              </a:rPr>
              <a:t>原子力</a:t>
            </a:r>
            <a:r>
              <a:rPr lang="en-US" altLang="ja-JP" sz="1200" dirty="0" smtClean="0">
                <a:solidFill>
                  <a:srgbClr val="FF0000"/>
                </a:solidFill>
                <a:latin typeface="+mj-lt"/>
              </a:rPr>
              <a:t>+89</a:t>
            </a:r>
            <a:r>
              <a:rPr lang="ja-JP" altLang="en-US" sz="1200" dirty="0" err="1" smtClean="0">
                <a:solidFill>
                  <a:srgbClr val="FF0000"/>
                </a:solidFill>
                <a:latin typeface="+mj-lt"/>
              </a:rPr>
              <a:t>、</a:t>
            </a:r>
            <a:r>
              <a:rPr lang="ja-JP" altLang="en-US" sz="1200" dirty="0" smtClean="0">
                <a:solidFill>
                  <a:srgbClr val="FF0000"/>
                </a:solidFill>
                <a:latin typeface="+mj-lt"/>
              </a:rPr>
              <a:t>揚水</a:t>
            </a:r>
            <a:r>
              <a:rPr lang="en-US" altLang="ja-JP" sz="1200" dirty="0" smtClean="0">
                <a:solidFill>
                  <a:srgbClr val="FF0000"/>
                </a:solidFill>
                <a:latin typeface="+mj-lt"/>
              </a:rPr>
              <a:t>+6</a:t>
            </a:r>
            <a:r>
              <a:rPr lang="ja-JP" altLang="en-US" sz="1200" dirty="0" err="1" smtClean="0">
                <a:solidFill>
                  <a:srgbClr val="FF0000"/>
                </a:solidFill>
                <a:latin typeface="+mj-lt"/>
              </a:rPr>
              <a:t>、</a:t>
            </a:r>
            <a:r>
              <a:rPr lang="ja-JP" altLang="en-US" sz="1200" dirty="0" smtClean="0">
                <a:solidFill>
                  <a:srgbClr val="FF0000"/>
                </a:solidFill>
                <a:latin typeface="+mj-lt"/>
              </a:rPr>
              <a:t>融通▲</a:t>
            </a:r>
            <a:r>
              <a:rPr lang="en-US" altLang="ja-JP" sz="1200" dirty="0" smtClean="0">
                <a:solidFill>
                  <a:srgbClr val="FF0000"/>
                </a:solidFill>
                <a:latin typeface="+mj-lt"/>
              </a:rPr>
              <a:t>61)</a:t>
            </a:r>
          </a:p>
          <a:p>
            <a:r>
              <a:rPr lang="ja-JP" altLang="en-US" sz="1200" b="0" dirty="0" smtClean="0">
                <a:latin typeface="+mj-lt"/>
              </a:rPr>
              <a:t>中部の供給力：</a:t>
            </a:r>
            <a:r>
              <a:rPr lang="en-US" altLang="ja-JP" sz="1200" b="0" dirty="0" smtClean="0">
                <a:latin typeface="+mj-lt"/>
              </a:rPr>
              <a:t>+20(</a:t>
            </a:r>
            <a:r>
              <a:rPr lang="ja-JP" altLang="en-US" sz="1200" b="0" dirty="0" smtClean="0">
                <a:latin typeface="+mj-lt"/>
              </a:rPr>
              <a:t>九州への融通分</a:t>
            </a:r>
            <a:r>
              <a:rPr lang="en-US" altLang="ja-JP" sz="1200" b="0" dirty="0" smtClean="0">
                <a:latin typeface="+mj-lt"/>
              </a:rPr>
              <a:t>+20</a:t>
            </a:r>
            <a:r>
              <a:rPr lang="en-US" altLang="ja-JP" sz="1200" b="0" dirty="0">
                <a:latin typeface="+mj-lt"/>
              </a:rPr>
              <a:t>)</a:t>
            </a:r>
            <a:endParaRPr lang="en-US" altLang="ja-JP" sz="1200" b="0" dirty="0" smtClean="0">
              <a:latin typeface="+mj-lt"/>
            </a:endParaRPr>
          </a:p>
          <a:p>
            <a:r>
              <a:rPr lang="ja-JP" altLang="en-US" sz="1200" b="0" dirty="0">
                <a:latin typeface="+mj-lt"/>
              </a:rPr>
              <a:t>中国</a:t>
            </a:r>
            <a:r>
              <a:rPr lang="ja-JP" altLang="en-US" sz="1200" b="0" dirty="0" smtClean="0">
                <a:latin typeface="+mj-lt"/>
              </a:rPr>
              <a:t>の供給力：</a:t>
            </a:r>
            <a:r>
              <a:rPr lang="en-US" altLang="ja-JP" sz="1200" b="0" dirty="0" smtClean="0">
                <a:latin typeface="+mj-lt"/>
              </a:rPr>
              <a:t>+41(</a:t>
            </a:r>
            <a:r>
              <a:rPr lang="ja-JP" altLang="en-US" sz="1200" b="0" dirty="0"/>
              <a:t>九州への融通分</a:t>
            </a:r>
            <a:r>
              <a:rPr lang="en-US" altLang="ja-JP" sz="1200" b="0" dirty="0" smtClean="0">
                <a:latin typeface="+mj-lt"/>
              </a:rPr>
              <a:t>+41</a:t>
            </a:r>
            <a:r>
              <a:rPr lang="en-US" altLang="ja-JP" sz="1200" b="0" dirty="0">
                <a:latin typeface="+mj-lt"/>
              </a:rPr>
              <a:t>)</a:t>
            </a:r>
            <a:endParaRPr lang="en-US" altLang="ja-JP" sz="1200" dirty="0" smtClean="0">
              <a:solidFill>
                <a:srgbClr val="FF0000"/>
              </a:solidFill>
              <a:latin typeface="+mj-lt"/>
            </a:endParaRPr>
          </a:p>
        </p:txBody>
      </p:sp>
      <p:sp>
        <p:nvSpPr>
          <p:cNvPr id="15" name="テキスト ボックス 14"/>
          <p:cNvSpPr txBox="1"/>
          <p:nvPr/>
        </p:nvSpPr>
        <p:spPr>
          <a:xfrm>
            <a:off x="2059428" y="4775742"/>
            <a:ext cx="2978515" cy="276999"/>
          </a:xfrm>
          <a:prstGeom prst="rect">
            <a:avLst/>
          </a:prstGeom>
          <a:solidFill>
            <a:schemeClr val="bg1"/>
          </a:solidFill>
          <a:ln w="28575">
            <a:solidFill>
              <a:schemeClr val="tx1"/>
            </a:solidFill>
          </a:ln>
        </p:spPr>
        <p:txBody>
          <a:bodyPr wrap="square" rtlCol="0">
            <a:spAutoFit/>
          </a:bodyPr>
          <a:lstStyle/>
          <a:p>
            <a:r>
              <a:rPr lang="ja-JP" altLang="en-US" sz="1200" b="0" dirty="0"/>
              <a:t>九州の供給力：</a:t>
            </a:r>
            <a:r>
              <a:rPr lang="en-US" altLang="ja-JP" sz="1200" dirty="0" smtClean="0">
                <a:solidFill>
                  <a:srgbClr val="FF0000"/>
                </a:solidFill>
              </a:rPr>
              <a:t>+</a:t>
            </a:r>
            <a:r>
              <a:rPr lang="en-US" altLang="ja-JP" sz="1200" dirty="0">
                <a:solidFill>
                  <a:srgbClr val="FF0000"/>
                </a:solidFill>
              </a:rPr>
              <a:t>95</a:t>
            </a:r>
            <a:r>
              <a:rPr lang="en-US" altLang="ja-JP" sz="1200" dirty="0" smtClean="0">
                <a:solidFill>
                  <a:srgbClr val="FF0000"/>
                </a:solidFill>
              </a:rPr>
              <a:t>(</a:t>
            </a:r>
            <a:r>
              <a:rPr lang="ja-JP" altLang="en-US" sz="1200" dirty="0">
                <a:solidFill>
                  <a:srgbClr val="FF0000"/>
                </a:solidFill>
              </a:rPr>
              <a:t>原子力</a:t>
            </a:r>
            <a:r>
              <a:rPr lang="en-US" altLang="ja-JP" sz="1200" dirty="0">
                <a:solidFill>
                  <a:srgbClr val="FF0000"/>
                </a:solidFill>
              </a:rPr>
              <a:t>+89</a:t>
            </a:r>
            <a:r>
              <a:rPr lang="ja-JP" altLang="en-US" sz="1200" dirty="0" err="1">
                <a:solidFill>
                  <a:srgbClr val="FF0000"/>
                </a:solidFill>
              </a:rPr>
              <a:t>、</a:t>
            </a:r>
            <a:r>
              <a:rPr lang="ja-JP" altLang="en-US" sz="1200" dirty="0">
                <a:solidFill>
                  <a:srgbClr val="FF0000"/>
                </a:solidFill>
              </a:rPr>
              <a:t>揚水</a:t>
            </a:r>
            <a:r>
              <a:rPr lang="en-US" altLang="ja-JP" sz="1200" dirty="0">
                <a:solidFill>
                  <a:srgbClr val="FF0000"/>
                </a:solidFill>
              </a:rPr>
              <a:t>+</a:t>
            </a:r>
            <a:r>
              <a:rPr lang="en-US" altLang="ja-JP" sz="1200" dirty="0" smtClean="0">
                <a:solidFill>
                  <a:srgbClr val="FF0000"/>
                </a:solidFill>
              </a:rPr>
              <a:t>6)</a:t>
            </a:r>
            <a:endParaRPr lang="en-US" altLang="ja-JP" sz="1200" dirty="0">
              <a:solidFill>
                <a:srgbClr val="FF0000"/>
              </a:solidFill>
            </a:endParaRPr>
          </a:p>
        </p:txBody>
      </p:sp>
      <p:sp>
        <p:nvSpPr>
          <p:cNvPr id="16" name="正方形/長方形 1"/>
          <p:cNvSpPr>
            <a:spLocks noChangeArrowheads="1"/>
          </p:cNvSpPr>
          <p:nvPr/>
        </p:nvSpPr>
        <p:spPr bwMode="auto">
          <a:xfrm>
            <a:off x="0" y="0"/>
            <a:ext cx="9905999" cy="461665"/>
          </a:xfrm>
          <a:prstGeom prst="rect">
            <a:avLst/>
          </a:prstGeom>
          <a:solidFill>
            <a:srgbClr val="92D050"/>
          </a:solidFill>
          <a:ln w="9525">
            <a:noFill/>
            <a:miter lim="800000"/>
            <a:headEnd/>
            <a:tailEnd/>
          </a:ln>
        </p:spPr>
        <p:txBody>
          <a:bodyPr wrap="square">
            <a:spAutoFit/>
          </a:bodyPr>
          <a:lstStyle/>
          <a:p>
            <a:pPr algn="ctr" defTabSz="957263">
              <a:tabLst>
                <a:tab pos="4572000" algn="l"/>
              </a:tabLst>
            </a:pPr>
            <a:r>
              <a:rPr lang="ja-JP" altLang="en-US" sz="2400" dirty="0" smtClean="0">
                <a:solidFill>
                  <a:srgbClr val="000000"/>
                </a:solidFill>
                <a:latin typeface="+mj-ea"/>
                <a:ea typeface="+mj-ea"/>
              </a:rPr>
              <a:t>（参考）</a:t>
            </a:r>
            <a:r>
              <a:rPr lang="ja-JP" altLang="en-US" sz="2400" dirty="0" smtClean="0">
                <a:latin typeface="+mj-ea"/>
                <a:ea typeface="+mj-ea"/>
              </a:rPr>
              <a:t>仮に</a:t>
            </a:r>
            <a:r>
              <a:rPr lang="ja-JP" altLang="en-US" sz="2400" dirty="0">
                <a:latin typeface="+mj-ea"/>
                <a:ea typeface="+mj-ea"/>
              </a:rPr>
              <a:t>川内原発が再稼働した場合の試算</a:t>
            </a:r>
          </a:p>
        </p:txBody>
      </p:sp>
      <p:sp>
        <p:nvSpPr>
          <p:cNvPr id="19" name="スライド番号プレースホルダー 3"/>
          <p:cNvSpPr txBox="1">
            <a:spLocks/>
          </p:cNvSpPr>
          <p:nvPr/>
        </p:nvSpPr>
        <p:spPr bwMode="auto">
          <a:xfrm>
            <a:off x="9633520" y="6577644"/>
            <a:ext cx="283977" cy="307740"/>
          </a:xfrm>
          <a:prstGeom prst="rect">
            <a:avLst/>
          </a:prstGeom>
          <a:noFill/>
          <a:ln w="9525">
            <a:noFill/>
            <a:miter lim="800000"/>
            <a:headEnd/>
            <a:tailEnd/>
          </a:ln>
          <a:effectLst/>
        </p:spPr>
        <p:txBody>
          <a:bodyPr vert="horz" wrap="none" lIns="91403" tIns="45702" rIns="91403" bIns="45702" numCol="1" anchor="t" anchorCtr="0" compatLnSpc="1">
            <a:prstTxWarp prst="textNoShape">
              <a:avLst/>
            </a:prstTxWarp>
            <a:spAutoFit/>
          </a:bodyPr>
          <a:lstStyle>
            <a:defPPr>
              <a:defRPr lang="ja-JP"/>
            </a:defPPr>
            <a:lvl1pPr algn="r" rtl="0" fontAlgn="base">
              <a:spcBef>
                <a:spcPct val="0"/>
              </a:spcBef>
              <a:spcAft>
                <a:spcPct val="0"/>
              </a:spcAft>
              <a:defRPr kumimoji="1" sz="1400" b="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b="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b="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b="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b="1" kern="1200">
                <a:solidFill>
                  <a:schemeClr val="tx1"/>
                </a:solidFill>
                <a:latin typeface="Arial" charset="0"/>
                <a:ea typeface="ＭＳ Ｐゴシック" charset="-128"/>
                <a:cs typeface="+mn-cs"/>
              </a:defRPr>
            </a:lvl5pPr>
            <a:lvl6pPr marL="2286000" algn="l" defTabSz="914400" rtl="0" eaLnBrk="1" latinLnBrk="0" hangingPunct="1">
              <a:defRPr kumimoji="1" b="1" kern="1200">
                <a:solidFill>
                  <a:schemeClr val="tx1"/>
                </a:solidFill>
                <a:latin typeface="Arial" charset="0"/>
                <a:ea typeface="ＭＳ Ｐゴシック" charset="-128"/>
                <a:cs typeface="+mn-cs"/>
              </a:defRPr>
            </a:lvl6pPr>
            <a:lvl7pPr marL="2743200" algn="l" defTabSz="914400" rtl="0" eaLnBrk="1" latinLnBrk="0" hangingPunct="1">
              <a:defRPr kumimoji="1" b="1" kern="1200">
                <a:solidFill>
                  <a:schemeClr val="tx1"/>
                </a:solidFill>
                <a:latin typeface="Arial" charset="0"/>
                <a:ea typeface="ＭＳ Ｐゴシック" charset="-128"/>
                <a:cs typeface="+mn-cs"/>
              </a:defRPr>
            </a:lvl7pPr>
            <a:lvl8pPr marL="3200400" algn="l" defTabSz="914400" rtl="0" eaLnBrk="1" latinLnBrk="0" hangingPunct="1">
              <a:defRPr kumimoji="1" b="1" kern="1200">
                <a:solidFill>
                  <a:schemeClr val="tx1"/>
                </a:solidFill>
                <a:latin typeface="Arial" charset="0"/>
                <a:ea typeface="ＭＳ Ｐゴシック" charset="-128"/>
                <a:cs typeface="+mn-cs"/>
              </a:defRPr>
            </a:lvl8pPr>
            <a:lvl9pPr marL="3657600" algn="l" defTabSz="914400" rtl="0" eaLnBrk="1" latinLnBrk="0" hangingPunct="1">
              <a:defRPr kumimoji="1" b="1" kern="1200">
                <a:solidFill>
                  <a:schemeClr val="tx1"/>
                </a:solidFill>
                <a:latin typeface="Arial" charset="0"/>
                <a:ea typeface="ＭＳ Ｐゴシック" charset="-128"/>
                <a:cs typeface="+mn-cs"/>
              </a:defRPr>
            </a:lvl9pPr>
          </a:lstStyle>
          <a:p>
            <a:pPr algn="l">
              <a:defRPr/>
            </a:pPr>
            <a:fld id="{408C71CC-65FA-4533-B5B2-35CAB4CAA3DB}" type="slidenum">
              <a:rPr lang="en-US" altLang="ja-JP" smtClean="0"/>
              <a:pPr algn="l">
                <a:defRPr/>
              </a:pPr>
              <a:t>2</a:t>
            </a:fld>
            <a:endParaRPr lang="en-US" altLang="ja-JP" dirty="0"/>
          </a:p>
        </p:txBody>
      </p:sp>
    </p:spTree>
    <p:extLst>
      <p:ext uri="{BB962C8B-B14F-4D97-AF65-F5344CB8AC3E}">
        <p14:creationId xmlns:p14="http://schemas.microsoft.com/office/powerpoint/2010/main" val="1072689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
          <p:cNvSpPr>
            <a:spLocks noChangeArrowheads="1"/>
          </p:cNvSpPr>
          <p:nvPr/>
        </p:nvSpPr>
        <p:spPr bwMode="auto">
          <a:xfrm>
            <a:off x="0" y="0"/>
            <a:ext cx="9905999" cy="461665"/>
          </a:xfrm>
          <a:prstGeom prst="rect">
            <a:avLst/>
          </a:prstGeom>
          <a:solidFill>
            <a:srgbClr val="92D050"/>
          </a:solidFill>
          <a:ln w="9525">
            <a:noFill/>
            <a:miter lim="800000"/>
            <a:headEnd/>
            <a:tailEnd/>
          </a:ln>
        </p:spPr>
        <p:txBody>
          <a:bodyPr wrap="square">
            <a:spAutoFit/>
          </a:bodyPr>
          <a:lstStyle/>
          <a:p>
            <a:pPr algn="ctr"/>
            <a:r>
              <a:rPr lang="ja-JP" altLang="en-US" sz="2400" dirty="0" smtClean="0">
                <a:solidFill>
                  <a:srgbClr val="000000"/>
                </a:solidFill>
                <a:latin typeface="+mj-ea"/>
              </a:rPr>
              <a:t>２</a:t>
            </a:r>
            <a:r>
              <a:rPr lang="ja-JP" altLang="ja-JP" sz="2400" dirty="0">
                <a:solidFill>
                  <a:srgbClr val="000000"/>
                </a:solidFill>
                <a:latin typeface="+mj-ea"/>
              </a:rPr>
              <a:t>．</a:t>
            </a:r>
            <a:r>
              <a:rPr lang="en-US" altLang="ja-JP" sz="2400" dirty="0" smtClean="0">
                <a:solidFill>
                  <a:srgbClr val="000000"/>
                </a:solidFill>
                <a:latin typeface="+mj-ea"/>
              </a:rPr>
              <a:t>2015</a:t>
            </a:r>
            <a:r>
              <a:rPr lang="ja-JP" altLang="ja-JP" sz="2400" dirty="0" smtClean="0">
                <a:solidFill>
                  <a:srgbClr val="000000"/>
                </a:solidFill>
                <a:latin typeface="+mj-ea"/>
              </a:rPr>
              <a:t>年度</a:t>
            </a:r>
            <a:r>
              <a:rPr lang="ja-JP" altLang="en-US" sz="2400" dirty="0">
                <a:solidFill>
                  <a:srgbClr val="000000"/>
                </a:solidFill>
                <a:latin typeface="+mj-ea"/>
              </a:rPr>
              <a:t>夏季</a:t>
            </a:r>
            <a:r>
              <a:rPr lang="ja-JP" altLang="ja-JP" sz="2400" dirty="0" smtClean="0">
                <a:solidFill>
                  <a:srgbClr val="000000"/>
                </a:solidFill>
                <a:latin typeface="+mj-ea"/>
              </a:rPr>
              <a:t>の</a:t>
            </a:r>
            <a:r>
              <a:rPr lang="ja-JP" altLang="ja-JP" sz="2400" dirty="0">
                <a:solidFill>
                  <a:srgbClr val="000000"/>
                </a:solidFill>
                <a:latin typeface="+mj-ea"/>
              </a:rPr>
              <a:t>電力</a:t>
            </a:r>
            <a:r>
              <a:rPr lang="ja-JP" altLang="en-US" sz="2400" dirty="0">
                <a:solidFill>
                  <a:srgbClr val="000000"/>
                </a:solidFill>
                <a:latin typeface="+mj-ea"/>
              </a:rPr>
              <a:t>需給</a:t>
            </a:r>
            <a:r>
              <a:rPr lang="ja-JP" altLang="en-US" sz="2400" dirty="0" smtClean="0">
                <a:solidFill>
                  <a:srgbClr val="000000"/>
                </a:solidFill>
                <a:latin typeface="+mj-ea"/>
              </a:rPr>
              <a:t>対策</a:t>
            </a:r>
            <a:endParaRPr lang="ja-JP" altLang="en-US" sz="2400" dirty="0">
              <a:latin typeface="+mj-ea"/>
            </a:endParaRPr>
          </a:p>
        </p:txBody>
      </p:sp>
      <p:sp>
        <p:nvSpPr>
          <p:cNvPr id="13" name="テキスト ボックス 12"/>
          <p:cNvSpPr txBox="1"/>
          <p:nvPr/>
        </p:nvSpPr>
        <p:spPr>
          <a:xfrm>
            <a:off x="128464" y="771277"/>
            <a:ext cx="9649072" cy="5863144"/>
          </a:xfrm>
          <a:prstGeom prst="rect">
            <a:avLst/>
          </a:prstGeom>
          <a:solidFill>
            <a:schemeClr val="accent1">
              <a:lumMod val="20000"/>
              <a:lumOff val="80000"/>
            </a:schemeClr>
          </a:solidFill>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46088" indent="-446088">
              <a:spcBef>
                <a:spcPts val="0"/>
              </a:spcBef>
              <a:spcAft>
                <a:spcPts val="0"/>
              </a:spcAft>
            </a:pPr>
            <a:endParaRPr lang="en-US" altLang="ja-JP" sz="1600" b="0" dirty="0" smtClean="0">
              <a:latin typeface="+mn-ea"/>
            </a:endParaRPr>
          </a:p>
          <a:p>
            <a:pPr marL="446088" indent="-446088">
              <a:spcBef>
                <a:spcPts val="0"/>
              </a:spcBef>
              <a:spcAft>
                <a:spcPts val="0"/>
              </a:spcAft>
            </a:pPr>
            <a:r>
              <a:rPr lang="ja-JP" altLang="en-US" sz="2000" b="0" dirty="0" smtClean="0">
                <a:latin typeface="+mn-ea"/>
              </a:rPr>
              <a:t>（１）　節電協力要請（数値目標を設けない）</a:t>
            </a:r>
            <a:endParaRPr lang="en-US" altLang="ja-JP" sz="2000" b="0" dirty="0" smtClean="0">
              <a:latin typeface="+mn-ea"/>
            </a:endParaRPr>
          </a:p>
          <a:p>
            <a:pPr marL="174625" indent="185738" algn="just">
              <a:spcBef>
                <a:spcPts val="0"/>
              </a:spcBef>
              <a:spcAft>
                <a:spcPts val="0"/>
              </a:spcAft>
            </a:pPr>
            <a:r>
              <a:rPr lang="ja-JP" altLang="en-US" b="0" dirty="0" smtClean="0">
                <a:solidFill>
                  <a:schemeClr val="tx1"/>
                </a:solidFill>
                <a:latin typeface="+mn-ea"/>
              </a:rPr>
              <a:t>全国</a:t>
            </a:r>
            <a:r>
              <a:rPr lang="ja-JP" altLang="en-US" b="0" dirty="0">
                <a:latin typeface="+mn-ea"/>
              </a:rPr>
              <a:t>（沖縄電力管内を除く）</a:t>
            </a:r>
            <a:r>
              <a:rPr lang="ja-JP" altLang="en-US" b="0" dirty="0" smtClean="0">
                <a:solidFill>
                  <a:schemeClr val="tx1"/>
                </a:solidFill>
                <a:latin typeface="+mn-ea"/>
              </a:rPr>
              <a:t>において、現在定着している節電の取組が、国民生活や経済活動への影響を極力回避した無理のない形で、確実に行われるよう、</a:t>
            </a:r>
            <a:r>
              <a:rPr lang="ja-JP" altLang="en-US" b="0" dirty="0" smtClean="0">
                <a:solidFill>
                  <a:srgbClr val="FF0000"/>
                </a:solidFill>
                <a:latin typeface="+mn-ea"/>
              </a:rPr>
              <a:t>「数値目標を伴わない」節電の協力を要請</a:t>
            </a:r>
            <a:r>
              <a:rPr lang="en-US" altLang="ja-JP" b="0" baseline="30000" dirty="0" smtClean="0">
                <a:solidFill>
                  <a:srgbClr val="FF0000"/>
                </a:solidFill>
                <a:latin typeface="+mn-ea"/>
              </a:rPr>
              <a:t>※</a:t>
            </a:r>
            <a:r>
              <a:rPr lang="ja-JP" altLang="en-US" b="0" dirty="0" smtClean="0">
                <a:latin typeface="+mn-ea"/>
              </a:rPr>
              <a:t>する。</a:t>
            </a:r>
            <a:endParaRPr lang="en-US" altLang="ja-JP" b="0" dirty="0" smtClean="0">
              <a:latin typeface="+mn-ea"/>
            </a:endParaRPr>
          </a:p>
          <a:p>
            <a:pPr marL="174625" indent="185738" algn="just">
              <a:spcBef>
                <a:spcPts val="0"/>
              </a:spcBef>
              <a:spcAft>
                <a:spcPts val="0"/>
              </a:spcAft>
            </a:pPr>
            <a:r>
              <a:rPr lang="en-US" altLang="ja-JP" sz="1400" b="0" dirty="0" smtClean="0">
                <a:latin typeface="+mn-ea"/>
              </a:rPr>
              <a:t>※</a:t>
            </a:r>
            <a:r>
              <a:rPr lang="ja-JP" altLang="en-US" sz="1400" b="0" dirty="0" smtClean="0">
                <a:latin typeface="+mn-ea"/>
              </a:rPr>
              <a:t>　期間は</a:t>
            </a:r>
            <a:r>
              <a:rPr lang="en-US" altLang="ja-JP" sz="1400" b="0" dirty="0" smtClean="0">
                <a:latin typeface="+mn-ea"/>
              </a:rPr>
              <a:t>7</a:t>
            </a:r>
            <a:r>
              <a:rPr lang="ja-JP" altLang="en-US" sz="1400" b="0" dirty="0" smtClean="0">
                <a:latin typeface="+mn-ea"/>
              </a:rPr>
              <a:t>月</a:t>
            </a:r>
            <a:r>
              <a:rPr lang="en-US" altLang="ja-JP" sz="1400" b="0" dirty="0" smtClean="0">
                <a:latin typeface="+mn-ea"/>
              </a:rPr>
              <a:t>1</a:t>
            </a:r>
            <a:r>
              <a:rPr lang="ja-JP" altLang="en-US" sz="1400" b="0" dirty="0" smtClean="0">
                <a:latin typeface="+mn-ea"/>
              </a:rPr>
              <a:t>日（水）から</a:t>
            </a:r>
            <a:r>
              <a:rPr lang="en-US" altLang="ja-JP" sz="1400" b="0" dirty="0" smtClean="0">
                <a:latin typeface="+mn-ea"/>
              </a:rPr>
              <a:t>9</a:t>
            </a:r>
            <a:r>
              <a:rPr lang="ja-JP" altLang="en-US" sz="1400" b="0" dirty="0" smtClean="0">
                <a:latin typeface="+mn-ea"/>
              </a:rPr>
              <a:t>月</a:t>
            </a:r>
            <a:r>
              <a:rPr lang="en-US" altLang="ja-JP" sz="1400" b="0" dirty="0" smtClean="0">
                <a:latin typeface="+mn-ea"/>
              </a:rPr>
              <a:t>30</a:t>
            </a:r>
            <a:r>
              <a:rPr lang="ja-JP" altLang="en-US" sz="1400" b="0" dirty="0" smtClean="0">
                <a:latin typeface="+mn-ea"/>
              </a:rPr>
              <a:t>日（水）までの</a:t>
            </a:r>
            <a:r>
              <a:rPr lang="ja-JP" altLang="en-US" sz="1400" b="0" dirty="0">
                <a:latin typeface="+mn-ea"/>
              </a:rPr>
              <a:t>平日</a:t>
            </a:r>
            <a:r>
              <a:rPr lang="ja-JP" altLang="en-US" sz="1400" b="0" dirty="0" smtClean="0">
                <a:latin typeface="+mn-ea"/>
              </a:rPr>
              <a:t>（</a:t>
            </a:r>
            <a:r>
              <a:rPr lang="en-US" altLang="ja-JP" sz="1400" b="0" dirty="0" smtClean="0">
                <a:latin typeface="+mn-ea"/>
              </a:rPr>
              <a:t>8</a:t>
            </a:r>
            <a:r>
              <a:rPr lang="ja-JP" altLang="en-US" sz="1400" b="0" dirty="0">
                <a:latin typeface="+mn-ea"/>
              </a:rPr>
              <a:t>月</a:t>
            </a:r>
            <a:r>
              <a:rPr lang="en-US" altLang="ja-JP" sz="1400" b="0" dirty="0">
                <a:latin typeface="+mn-ea"/>
              </a:rPr>
              <a:t>13</a:t>
            </a:r>
            <a:r>
              <a:rPr lang="ja-JP" altLang="en-US" sz="1400" b="0" dirty="0">
                <a:latin typeface="+mn-ea"/>
              </a:rPr>
              <a:t>日（木）及び</a:t>
            </a:r>
            <a:r>
              <a:rPr lang="en-US" altLang="ja-JP" sz="1400" b="0" dirty="0">
                <a:latin typeface="+mn-ea"/>
              </a:rPr>
              <a:t>14</a:t>
            </a:r>
            <a:r>
              <a:rPr lang="ja-JP" altLang="en-US" sz="1400" b="0" dirty="0">
                <a:latin typeface="+mn-ea"/>
              </a:rPr>
              <a:t>日（金）を除く。</a:t>
            </a:r>
            <a:r>
              <a:rPr lang="ja-JP" altLang="en-US" sz="1400" b="0" dirty="0" smtClean="0">
                <a:latin typeface="+mn-ea"/>
              </a:rPr>
              <a:t>）の</a:t>
            </a:r>
            <a:r>
              <a:rPr lang="en-US" altLang="ja-JP" sz="1400" b="0" dirty="0" smtClean="0">
                <a:latin typeface="+mn-ea"/>
              </a:rPr>
              <a:t>9</a:t>
            </a:r>
            <a:r>
              <a:rPr lang="ja-JP" altLang="en-US" sz="1400" b="0" dirty="0">
                <a:latin typeface="+mn-ea"/>
              </a:rPr>
              <a:t>時</a:t>
            </a:r>
            <a:r>
              <a:rPr lang="ja-JP" altLang="en-US" sz="1400" b="0" dirty="0" smtClean="0">
                <a:latin typeface="+mn-ea"/>
              </a:rPr>
              <a:t>から</a:t>
            </a:r>
            <a:r>
              <a:rPr lang="en-US" altLang="ja-JP" sz="1400" b="0" dirty="0" smtClean="0">
                <a:latin typeface="+mn-ea"/>
              </a:rPr>
              <a:t>20</a:t>
            </a:r>
            <a:r>
              <a:rPr lang="ja-JP" altLang="en-US" sz="1400" b="0" dirty="0" smtClean="0">
                <a:latin typeface="+mn-ea"/>
              </a:rPr>
              <a:t>時まで。</a:t>
            </a:r>
            <a:endParaRPr lang="ja-JP" altLang="en-US" sz="1400" b="0" dirty="0" smtClean="0"/>
          </a:p>
          <a:p>
            <a:pPr marL="452438" indent="-452438" fontAlgn="auto">
              <a:spcBef>
                <a:spcPts val="1200"/>
              </a:spcBef>
              <a:tabLst>
                <a:tab pos="2062163" algn="l"/>
              </a:tabLst>
            </a:pPr>
            <a:r>
              <a:rPr lang="ja-JP" altLang="en-US" sz="2000" b="0" dirty="0" smtClean="0"/>
              <a:t>（２）　需給ひっ迫への備え</a:t>
            </a:r>
            <a:endParaRPr lang="en-US" altLang="ja-JP" sz="2000" b="0" dirty="0" smtClean="0"/>
          </a:p>
          <a:p>
            <a:pPr marL="174625" indent="185738" algn="just">
              <a:spcBef>
                <a:spcPts val="0"/>
              </a:spcBef>
              <a:spcAft>
                <a:spcPts val="0"/>
              </a:spcAft>
            </a:pPr>
            <a:r>
              <a:rPr lang="ja-JP" altLang="en-US" b="0" dirty="0">
                <a:latin typeface="+mn-ea"/>
              </a:rPr>
              <a:t>大規模な電源脱落により、万が一、電力需給がひっ迫する場合への備えとして</a:t>
            </a:r>
            <a:r>
              <a:rPr lang="ja-JP" altLang="en-US" b="0" dirty="0" smtClean="0">
                <a:latin typeface="+mn-ea"/>
              </a:rPr>
              <a:t>、需給両面の対策を講じる。</a:t>
            </a:r>
            <a:endParaRPr lang="en-US" altLang="ja-JP" b="0" dirty="0" smtClean="0">
              <a:latin typeface="+mn-ea"/>
            </a:endParaRPr>
          </a:p>
          <a:p>
            <a:pPr marL="540000" indent="-216000" algn="just">
              <a:spcBef>
                <a:spcPts val="600"/>
              </a:spcBef>
              <a:spcAft>
                <a:spcPts val="0"/>
              </a:spcAft>
            </a:pPr>
            <a:r>
              <a:rPr lang="ja-JP" altLang="en-US" b="0" dirty="0" smtClean="0">
                <a:latin typeface="+mn-ea"/>
              </a:rPr>
              <a:t>①火力</a:t>
            </a:r>
            <a:r>
              <a:rPr lang="ja-JP" altLang="en-US" b="0" dirty="0">
                <a:latin typeface="+mn-ea"/>
              </a:rPr>
              <a:t>発電所の計画外停止を最大限回避するため、</a:t>
            </a:r>
            <a:r>
              <a:rPr lang="ja-JP" altLang="en-US" b="0" dirty="0"/>
              <a:t>電力会社に対して、発電設備等の保守</a:t>
            </a:r>
            <a:r>
              <a:rPr lang="ja-JP" altLang="en-US" b="0" dirty="0" smtClean="0"/>
              <a:t>・保全</a:t>
            </a:r>
            <a:r>
              <a:rPr lang="ja-JP" altLang="en-US" b="0" dirty="0"/>
              <a:t>を強化することを要請</a:t>
            </a:r>
            <a:r>
              <a:rPr lang="ja-JP" altLang="en-US" b="0" dirty="0" smtClean="0"/>
              <a:t>する。</a:t>
            </a:r>
            <a:endParaRPr lang="en-US" altLang="ja-JP" b="0" dirty="0" smtClean="0"/>
          </a:p>
          <a:p>
            <a:pPr marL="540000" indent="-216000" algn="just">
              <a:spcBef>
                <a:spcPts val="600"/>
              </a:spcBef>
              <a:spcAft>
                <a:spcPts val="0"/>
              </a:spcAft>
            </a:pPr>
            <a:r>
              <a:rPr lang="ja-JP" altLang="en-US" b="0" dirty="0" smtClean="0"/>
              <a:t>②電力の安定</a:t>
            </a:r>
            <a:r>
              <a:rPr lang="ja-JP" altLang="en-US" b="0" dirty="0"/>
              <a:t>供給を確保する</a:t>
            </a:r>
            <a:r>
              <a:rPr lang="ja-JP" altLang="en-US" b="0" dirty="0" smtClean="0"/>
              <a:t>ため、電力広域的運営推進機関に対して、電力会社管内の需給状況を改善する必要があると認められる時は、他の電力会社に対し、速やかに融通を指示するなど必要な対応を講じることを要請する。</a:t>
            </a:r>
            <a:endParaRPr lang="en-US" altLang="ja-JP" b="0" dirty="0" smtClean="0"/>
          </a:p>
          <a:p>
            <a:pPr marL="540000" indent="-216000" algn="just">
              <a:spcBef>
                <a:spcPts val="600"/>
              </a:spcBef>
              <a:spcAft>
                <a:spcPts val="0"/>
              </a:spcAft>
            </a:pPr>
            <a:r>
              <a:rPr lang="ja-JP" altLang="en-US" b="0" dirty="0" smtClean="0"/>
              <a:t>③自家</a:t>
            </a:r>
            <a:r>
              <a:rPr lang="ja-JP" altLang="en-US" b="0" dirty="0"/>
              <a:t>発電設備の活用を図るため</a:t>
            </a:r>
            <a:r>
              <a:rPr lang="ja-JP" altLang="en-US" b="0" dirty="0" smtClean="0"/>
              <a:t>、中西日本に</a:t>
            </a:r>
            <a:r>
              <a:rPr lang="ja-JP" altLang="en-US" b="0" dirty="0"/>
              <a:t>おいて設備の増強等を行う事業者に対して補助を行う</a:t>
            </a:r>
            <a:r>
              <a:rPr lang="ja-JP" altLang="en-US" b="0" dirty="0" smtClean="0"/>
              <a:t>。</a:t>
            </a:r>
            <a:endParaRPr lang="en-US" altLang="ja-JP" b="0" dirty="0" smtClean="0"/>
          </a:p>
          <a:p>
            <a:pPr marL="540000" indent="-216000" algn="just">
              <a:spcBef>
                <a:spcPts val="600"/>
              </a:spcBef>
              <a:spcAft>
                <a:spcPts val="0"/>
              </a:spcAft>
            </a:pPr>
            <a:r>
              <a:rPr lang="ja-JP" altLang="en-US" b="0" dirty="0" smtClean="0"/>
              <a:t>④電力会社に対して、随時調整契約等の積み増し、ディマンドリスポンス等、需要面での取組の促進を図ることを要請する。</a:t>
            </a:r>
            <a:endParaRPr lang="en-US" altLang="ja-JP" b="0" dirty="0" smtClean="0"/>
          </a:p>
          <a:p>
            <a:pPr marL="540000" indent="-216000" algn="just">
              <a:spcBef>
                <a:spcPts val="600"/>
              </a:spcBef>
              <a:spcAft>
                <a:spcPts val="0"/>
              </a:spcAft>
            </a:pPr>
            <a:r>
              <a:rPr lang="ja-JP" altLang="en-US" b="0" dirty="0"/>
              <a:t>⑤</a:t>
            </a:r>
            <a:r>
              <a:rPr lang="ja-JP" altLang="en-US" b="0" dirty="0" smtClean="0">
                <a:solidFill>
                  <a:schemeClr val="tx1"/>
                </a:solidFill>
                <a:latin typeface="+mn-ea"/>
              </a:rPr>
              <a:t>産</a:t>
            </a:r>
            <a:r>
              <a:rPr lang="ja-JP" altLang="en-US" b="0" dirty="0">
                <a:solidFill>
                  <a:schemeClr val="tx1"/>
                </a:solidFill>
                <a:latin typeface="+mn-ea"/>
              </a:rPr>
              <a:t>業界や一般消費者と連動した「節電・省エネキャンペーン」（</a:t>
            </a:r>
            <a:r>
              <a:rPr lang="ja-JP" altLang="en-US" b="0" dirty="0" smtClean="0">
                <a:solidFill>
                  <a:schemeClr val="tx1"/>
                </a:solidFill>
                <a:latin typeface="+mn-ea"/>
              </a:rPr>
              <a:t>次頁）</a:t>
            </a:r>
            <a:r>
              <a:rPr lang="ja-JP" altLang="en-US" b="0" dirty="0">
                <a:latin typeface="+mn-ea"/>
              </a:rPr>
              <a:t>を実施する</a:t>
            </a:r>
            <a:r>
              <a:rPr lang="ja-JP" altLang="en-US" b="0" dirty="0" smtClean="0">
                <a:latin typeface="+mn-ea"/>
              </a:rPr>
              <a:t>。</a:t>
            </a:r>
            <a:endParaRPr lang="en-US" altLang="ja-JP" b="0" dirty="0" smtClean="0"/>
          </a:p>
        </p:txBody>
      </p:sp>
      <p:sp>
        <p:nvSpPr>
          <p:cNvPr id="14" name="テキスト ボックス 13"/>
          <p:cNvSpPr txBox="1"/>
          <p:nvPr/>
        </p:nvSpPr>
        <p:spPr>
          <a:xfrm>
            <a:off x="128464" y="548680"/>
            <a:ext cx="4536504" cy="430887"/>
          </a:xfrm>
          <a:prstGeom prst="rect">
            <a:avLst/>
          </a:prstGeom>
          <a:solidFill>
            <a:schemeClr val="accent1">
              <a:lumMod val="60000"/>
              <a:lumOff val="40000"/>
            </a:schemeClr>
          </a:solidFill>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en-US" altLang="ja-JP" sz="2200" dirty="0" smtClean="0">
                <a:solidFill>
                  <a:prstClr val="black"/>
                </a:solidFill>
                <a:latin typeface="+mj-ea"/>
                <a:ea typeface="+mj-ea"/>
              </a:rPr>
              <a:t>2015</a:t>
            </a:r>
            <a:r>
              <a:rPr lang="ja-JP" altLang="en-US" sz="2200" dirty="0" smtClean="0">
                <a:solidFill>
                  <a:prstClr val="black"/>
                </a:solidFill>
                <a:latin typeface="+mj-ea"/>
                <a:ea typeface="+mj-ea"/>
              </a:rPr>
              <a:t>年度夏季の電力需給</a:t>
            </a:r>
            <a:r>
              <a:rPr lang="ja-JP" altLang="en-US" sz="2200" dirty="0" smtClean="0">
                <a:solidFill>
                  <a:prstClr val="black"/>
                </a:solidFill>
                <a:latin typeface="+mj-ea"/>
                <a:ea typeface="+mj-ea"/>
              </a:rPr>
              <a:t>対策</a:t>
            </a:r>
            <a:endParaRPr lang="ja-JP" altLang="en-US" sz="2200" dirty="0">
              <a:solidFill>
                <a:prstClr val="black"/>
              </a:solidFill>
              <a:latin typeface="+mj-ea"/>
              <a:ea typeface="+mj-ea"/>
            </a:endParaRPr>
          </a:p>
        </p:txBody>
      </p:sp>
      <p:sp>
        <p:nvSpPr>
          <p:cNvPr id="7" name="スライド番号プレースホルダー 3"/>
          <p:cNvSpPr txBox="1">
            <a:spLocks/>
          </p:cNvSpPr>
          <p:nvPr/>
        </p:nvSpPr>
        <p:spPr bwMode="auto">
          <a:xfrm>
            <a:off x="9633520" y="6577644"/>
            <a:ext cx="283977" cy="307740"/>
          </a:xfrm>
          <a:prstGeom prst="rect">
            <a:avLst/>
          </a:prstGeom>
          <a:noFill/>
          <a:ln w="9525">
            <a:noFill/>
            <a:miter lim="800000"/>
            <a:headEnd/>
            <a:tailEnd/>
          </a:ln>
          <a:effectLst/>
        </p:spPr>
        <p:txBody>
          <a:bodyPr vert="horz" wrap="none" lIns="91403" tIns="45702" rIns="91403" bIns="45702" numCol="1" anchor="t" anchorCtr="0" compatLnSpc="1">
            <a:prstTxWarp prst="textNoShape">
              <a:avLst/>
            </a:prstTxWarp>
            <a:spAutoFit/>
          </a:bodyPr>
          <a:lstStyle>
            <a:defPPr>
              <a:defRPr lang="ja-JP"/>
            </a:defPPr>
            <a:lvl1pPr algn="r" rtl="0" fontAlgn="base">
              <a:spcBef>
                <a:spcPct val="0"/>
              </a:spcBef>
              <a:spcAft>
                <a:spcPct val="0"/>
              </a:spcAft>
              <a:defRPr kumimoji="1" sz="1400" b="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b="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b="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b="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b="1" kern="1200">
                <a:solidFill>
                  <a:schemeClr val="tx1"/>
                </a:solidFill>
                <a:latin typeface="Arial" charset="0"/>
                <a:ea typeface="ＭＳ Ｐゴシック" charset="-128"/>
                <a:cs typeface="+mn-cs"/>
              </a:defRPr>
            </a:lvl5pPr>
            <a:lvl6pPr marL="2286000" algn="l" defTabSz="914400" rtl="0" eaLnBrk="1" latinLnBrk="0" hangingPunct="1">
              <a:defRPr kumimoji="1" b="1" kern="1200">
                <a:solidFill>
                  <a:schemeClr val="tx1"/>
                </a:solidFill>
                <a:latin typeface="Arial" charset="0"/>
                <a:ea typeface="ＭＳ Ｐゴシック" charset="-128"/>
                <a:cs typeface="+mn-cs"/>
              </a:defRPr>
            </a:lvl6pPr>
            <a:lvl7pPr marL="2743200" algn="l" defTabSz="914400" rtl="0" eaLnBrk="1" latinLnBrk="0" hangingPunct="1">
              <a:defRPr kumimoji="1" b="1" kern="1200">
                <a:solidFill>
                  <a:schemeClr val="tx1"/>
                </a:solidFill>
                <a:latin typeface="Arial" charset="0"/>
                <a:ea typeface="ＭＳ Ｐゴシック" charset="-128"/>
                <a:cs typeface="+mn-cs"/>
              </a:defRPr>
            </a:lvl7pPr>
            <a:lvl8pPr marL="3200400" algn="l" defTabSz="914400" rtl="0" eaLnBrk="1" latinLnBrk="0" hangingPunct="1">
              <a:defRPr kumimoji="1" b="1" kern="1200">
                <a:solidFill>
                  <a:schemeClr val="tx1"/>
                </a:solidFill>
                <a:latin typeface="Arial" charset="0"/>
                <a:ea typeface="ＭＳ Ｐゴシック" charset="-128"/>
                <a:cs typeface="+mn-cs"/>
              </a:defRPr>
            </a:lvl8pPr>
            <a:lvl9pPr marL="3657600" algn="l" defTabSz="914400" rtl="0" eaLnBrk="1" latinLnBrk="0" hangingPunct="1">
              <a:defRPr kumimoji="1" b="1" kern="1200">
                <a:solidFill>
                  <a:schemeClr val="tx1"/>
                </a:solidFill>
                <a:latin typeface="Arial" charset="0"/>
                <a:ea typeface="ＭＳ Ｐゴシック" charset="-128"/>
                <a:cs typeface="+mn-cs"/>
              </a:defRPr>
            </a:lvl9pPr>
          </a:lstStyle>
          <a:p>
            <a:pPr algn="l">
              <a:defRPr/>
            </a:pPr>
            <a:fld id="{408C71CC-65FA-4533-B5B2-35CAB4CAA3DB}" type="slidenum">
              <a:rPr lang="en-US" altLang="ja-JP" smtClean="0"/>
              <a:pPr algn="l">
                <a:defRPr/>
              </a:pPr>
              <a:t>3</a:t>
            </a:fld>
            <a:endParaRPr lang="en-US" altLang="ja-JP" dirty="0"/>
          </a:p>
        </p:txBody>
      </p:sp>
    </p:spTree>
    <p:extLst>
      <p:ext uri="{BB962C8B-B14F-4D97-AF65-F5344CB8AC3E}">
        <p14:creationId xmlns:p14="http://schemas.microsoft.com/office/powerpoint/2010/main" val="1298645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
          <p:cNvSpPr>
            <a:spLocks noChangeArrowheads="1"/>
          </p:cNvSpPr>
          <p:nvPr/>
        </p:nvSpPr>
        <p:spPr bwMode="auto">
          <a:xfrm>
            <a:off x="0" y="0"/>
            <a:ext cx="9905999" cy="461665"/>
          </a:xfrm>
          <a:prstGeom prst="rect">
            <a:avLst/>
          </a:prstGeom>
          <a:solidFill>
            <a:srgbClr val="92D050"/>
          </a:solidFill>
          <a:ln w="9525">
            <a:noFill/>
            <a:miter lim="800000"/>
            <a:headEnd/>
            <a:tailEnd/>
          </a:ln>
        </p:spPr>
        <p:txBody>
          <a:bodyPr wrap="square">
            <a:spAutoFit/>
          </a:bodyPr>
          <a:lstStyle/>
          <a:p>
            <a:pPr algn="ctr">
              <a:tabLst>
                <a:tab pos="7799388" algn="l"/>
                <a:tab pos="8074025" algn="l"/>
              </a:tabLst>
            </a:pPr>
            <a:r>
              <a:rPr lang="ja-JP" altLang="en-US" sz="2400" dirty="0" smtClean="0">
                <a:solidFill>
                  <a:srgbClr val="000000"/>
                </a:solidFill>
                <a:latin typeface="+mj-ea"/>
              </a:rPr>
              <a:t>「節電・省エネキャンペーン」の実施</a:t>
            </a:r>
            <a:endParaRPr lang="ja-JP" altLang="en-US" sz="2400" dirty="0">
              <a:latin typeface="+mj-ea"/>
            </a:endParaRPr>
          </a:p>
        </p:txBody>
      </p:sp>
      <p:sp>
        <p:nvSpPr>
          <p:cNvPr id="16" name="テキスト ボックス 15"/>
          <p:cNvSpPr txBox="1"/>
          <p:nvPr/>
        </p:nvSpPr>
        <p:spPr>
          <a:xfrm>
            <a:off x="136920" y="764704"/>
            <a:ext cx="9579332" cy="5693866"/>
          </a:xfrm>
          <a:prstGeom prst="rect">
            <a:avLst/>
          </a:prstGeom>
          <a:solidFill>
            <a:schemeClr val="accent1">
              <a:lumMod val="20000"/>
              <a:lumOff val="80000"/>
            </a:schemeClr>
          </a:solidFill>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446088" indent="-446088">
              <a:spcBef>
                <a:spcPts val="0"/>
              </a:spcBef>
              <a:spcAft>
                <a:spcPts val="0"/>
              </a:spcAft>
            </a:pPr>
            <a:endParaRPr lang="en-US" altLang="ja-JP" sz="1600" b="0" dirty="0" smtClean="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sz="800" b="0" dirty="0" smtClean="0">
              <a:latin typeface="+mn-ea"/>
            </a:endParaRPr>
          </a:p>
          <a:p>
            <a:pPr marL="174625" indent="185738" algn="just">
              <a:spcBef>
                <a:spcPts val="0"/>
              </a:spcBef>
              <a:spcAft>
                <a:spcPts val="0"/>
              </a:spcAft>
            </a:pPr>
            <a:endParaRPr lang="en-US" altLang="ja-JP" sz="800" b="0" dirty="0">
              <a:latin typeface="+mn-ea"/>
            </a:endParaRPr>
          </a:p>
          <a:p>
            <a:pPr marL="174625" indent="185738" algn="just">
              <a:spcBef>
                <a:spcPts val="0"/>
              </a:spcBef>
              <a:spcAft>
                <a:spcPts val="0"/>
              </a:spcAft>
            </a:pPr>
            <a:endParaRPr lang="en-US" altLang="ja-JP" sz="800" b="0" dirty="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a:latin typeface="+mn-ea"/>
            </a:endParaRPr>
          </a:p>
          <a:p>
            <a:pPr marL="174625" indent="185738" algn="just">
              <a:spcBef>
                <a:spcPts val="0"/>
              </a:spcBef>
              <a:spcAft>
                <a:spcPts val="0"/>
              </a:spcAft>
            </a:pPr>
            <a:endParaRPr lang="en-US" altLang="ja-JP" b="0" dirty="0" smtClean="0">
              <a:latin typeface="+mn-ea"/>
            </a:endParaRPr>
          </a:p>
          <a:p>
            <a:pPr marL="174625" indent="185738" algn="just">
              <a:spcBef>
                <a:spcPts val="0"/>
              </a:spcBef>
              <a:spcAft>
                <a:spcPts val="0"/>
              </a:spcAft>
            </a:pPr>
            <a:endParaRPr lang="en-US" altLang="ja-JP" b="0" dirty="0" smtClean="0">
              <a:latin typeface="+mn-ea"/>
            </a:endParaRPr>
          </a:p>
        </p:txBody>
      </p:sp>
      <p:sp>
        <p:nvSpPr>
          <p:cNvPr id="20" name="テキスト ボックス 19"/>
          <p:cNvSpPr txBox="1"/>
          <p:nvPr/>
        </p:nvSpPr>
        <p:spPr>
          <a:xfrm>
            <a:off x="355160" y="1288619"/>
            <a:ext cx="5636479" cy="369332"/>
          </a:xfrm>
          <a:prstGeom prst="rect">
            <a:avLst/>
          </a:prstGeom>
          <a:solidFill>
            <a:schemeClr val="bg1"/>
          </a:solidFill>
          <a:ln w="12700">
            <a:solidFill>
              <a:schemeClr val="tx1"/>
            </a:solidFill>
          </a:ln>
        </p:spPr>
        <p:txBody>
          <a:bodyPr wrap="none" rtlCol="0">
            <a:spAutoFit/>
          </a:bodyPr>
          <a:lstStyle/>
          <a:p>
            <a:pPr>
              <a:tabLst>
                <a:tab pos="87313" algn="l"/>
              </a:tabLst>
            </a:pPr>
            <a:r>
              <a:rPr lang="ja-JP" altLang="en-US" dirty="0" smtClean="0">
                <a:latin typeface="+mj-ea"/>
              </a:rPr>
              <a:t>（</a:t>
            </a:r>
            <a:r>
              <a:rPr lang="ja-JP" altLang="en-US" dirty="0">
                <a:latin typeface="+mj-ea"/>
              </a:rPr>
              <a:t>１</a:t>
            </a:r>
            <a:r>
              <a:rPr lang="ja-JP" altLang="en-US" dirty="0" smtClean="0">
                <a:latin typeface="+mj-ea"/>
              </a:rPr>
              <a:t>）</a:t>
            </a:r>
            <a:r>
              <a:rPr lang="ja-JP" altLang="ja-JP" dirty="0">
                <a:latin typeface="+mn-ea"/>
              </a:rPr>
              <a:t>産業界や一般消費者と連動</a:t>
            </a:r>
            <a:r>
              <a:rPr lang="ja-JP" altLang="ja-JP" dirty="0" smtClean="0">
                <a:latin typeface="+mn-ea"/>
              </a:rPr>
              <a:t>し</a:t>
            </a:r>
            <a:r>
              <a:rPr lang="ja-JP" altLang="en-US" dirty="0" smtClean="0">
                <a:latin typeface="+mn-ea"/>
              </a:rPr>
              <a:t>た節電・省エネの推進</a:t>
            </a:r>
            <a:endParaRPr lang="ja-JP" altLang="en-US" dirty="0">
              <a:latin typeface="+mj-ea"/>
            </a:endParaRPr>
          </a:p>
        </p:txBody>
      </p:sp>
      <p:sp>
        <p:nvSpPr>
          <p:cNvPr id="21" name="テキスト ボックス 20"/>
          <p:cNvSpPr txBox="1"/>
          <p:nvPr/>
        </p:nvSpPr>
        <p:spPr>
          <a:xfrm>
            <a:off x="355160" y="1692097"/>
            <a:ext cx="9361040" cy="584775"/>
          </a:xfrm>
          <a:prstGeom prst="rect">
            <a:avLst/>
          </a:prstGeom>
          <a:noFill/>
        </p:spPr>
        <p:txBody>
          <a:bodyPr wrap="square" rtlCol="0">
            <a:spAutoFit/>
          </a:bodyPr>
          <a:lstStyle/>
          <a:p>
            <a:pPr indent="182563" algn="just"/>
            <a:r>
              <a:rPr lang="ja-JP" altLang="en-US" sz="1600" b="0" dirty="0" smtClean="0"/>
              <a:t>民間</a:t>
            </a:r>
            <a:r>
              <a:rPr lang="ja-JP" altLang="en-US" sz="1600" b="0" dirty="0"/>
              <a:t>企業などと協力し、節電・省エネを行う一般消費者</a:t>
            </a:r>
            <a:r>
              <a:rPr lang="ja-JP" altLang="en-US" sz="1600" b="0" dirty="0" smtClean="0"/>
              <a:t>に有益な</a:t>
            </a:r>
            <a:r>
              <a:rPr lang="ja-JP" altLang="en-US" sz="1600" b="0" dirty="0"/>
              <a:t>情報</a:t>
            </a:r>
            <a:r>
              <a:rPr lang="ja-JP" altLang="en-US" sz="1600" b="0" dirty="0" smtClean="0"/>
              <a:t>をホームページ等において提供</a:t>
            </a:r>
            <a:r>
              <a:rPr lang="ja-JP" altLang="en-US" sz="1600" b="0" dirty="0"/>
              <a:t>するとともに、民間企業などで実施している節電・省エネの取組を募集し、サイト上で紹介する。</a:t>
            </a:r>
          </a:p>
        </p:txBody>
      </p:sp>
      <p:sp>
        <p:nvSpPr>
          <p:cNvPr id="25" name="テキスト ボックス 24"/>
          <p:cNvSpPr txBox="1"/>
          <p:nvPr/>
        </p:nvSpPr>
        <p:spPr>
          <a:xfrm>
            <a:off x="355160" y="2447915"/>
            <a:ext cx="5517857" cy="369332"/>
          </a:xfrm>
          <a:prstGeom prst="rect">
            <a:avLst/>
          </a:prstGeom>
          <a:solidFill>
            <a:schemeClr val="bg1"/>
          </a:solidFill>
          <a:ln w="12700">
            <a:solidFill>
              <a:schemeClr val="tx1"/>
            </a:solidFill>
          </a:ln>
        </p:spPr>
        <p:txBody>
          <a:bodyPr wrap="none" rtlCol="0">
            <a:spAutoFit/>
          </a:bodyPr>
          <a:lstStyle/>
          <a:p>
            <a:r>
              <a:rPr lang="ja-JP" altLang="en-US" dirty="0" smtClean="0">
                <a:latin typeface="+mj-ea"/>
              </a:rPr>
              <a:t>（２）「見える化」による家庭</a:t>
            </a:r>
            <a:r>
              <a:rPr lang="ja-JP" altLang="en-US" dirty="0">
                <a:latin typeface="+mj-ea"/>
              </a:rPr>
              <a:t>の</a:t>
            </a:r>
            <a:r>
              <a:rPr lang="ja-JP" altLang="en-US" dirty="0" smtClean="0">
                <a:latin typeface="+mj-ea"/>
              </a:rPr>
              <a:t>節電・省エネ行動の推進</a:t>
            </a:r>
            <a:endParaRPr lang="en-US" altLang="ja-JP" dirty="0"/>
          </a:p>
        </p:txBody>
      </p:sp>
      <p:sp>
        <p:nvSpPr>
          <p:cNvPr id="26" name="テキスト ボックス 25"/>
          <p:cNvSpPr txBox="1"/>
          <p:nvPr/>
        </p:nvSpPr>
        <p:spPr>
          <a:xfrm>
            <a:off x="343648" y="2814027"/>
            <a:ext cx="9374972" cy="830997"/>
          </a:xfrm>
          <a:prstGeom prst="rect">
            <a:avLst/>
          </a:prstGeom>
          <a:noFill/>
        </p:spPr>
        <p:txBody>
          <a:bodyPr wrap="square" rtlCol="0">
            <a:spAutoFit/>
          </a:bodyPr>
          <a:lstStyle/>
          <a:p>
            <a:pPr indent="182563" algn="just"/>
            <a:r>
              <a:rPr lang="ja-JP" altLang="en-US" sz="1600" b="0" dirty="0" smtClean="0"/>
              <a:t>家庭における節電・省エネ行動を促すような省エネ情報等をスマートフォンやタブレットに提供する。情報提供手法については、産業界や一般消費者の多くの方のアイデアを取り入れるべく、アイデア・コンテストを実施する。</a:t>
            </a:r>
            <a:endParaRPr lang="ja-JP" altLang="en-US" sz="1600" b="0" dirty="0"/>
          </a:p>
        </p:txBody>
      </p:sp>
      <p:sp>
        <p:nvSpPr>
          <p:cNvPr id="13" name="テキスト ボックス 12"/>
          <p:cNvSpPr txBox="1"/>
          <p:nvPr/>
        </p:nvSpPr>
        <p:spPr>
          <a:xfrm>
            <a:off x="136920" y="620688"/>
            <a:ext cx="3036479" cy="400110"/>
          </a:xfrm>
          <a:prstGeom prst="rect">
            <a:avLst/>
          </a:prstGeom>
          <a:solidFill>
            <a:schemeClr val="accent1">
              <a:lumMod val="60000"/>
              <a:lumOff val="40000"/>
            </a:schemeClr>
          </a:solidFill>
          <a:ln>
            <a:solidFill>
              <a:schemeClr val="accent1">
                <a:lumMod val="75000"/>
              </a:schemeClr>
            </a:solidFill>
          </a:ln>
        </p:spPr>
        <p:style>
          <a:lnRef idx="2">
            <a:schemeClr val="accent2"/>
          </a:lnRef>
          <a:fillRef idx="1">
            <a:schemeClr val="lt1"/>
          </a:fillRef>
          <a:effectRef idx="0">
            <a:schemeClr val="accent2"/>
          </a:effectRef>
          <a:fontRef idx="minor">
            <a:schemeClr val="dk1"/>
          </a:fontRef>
        </p:style>
        <p:txBody>
          <a:bodyPr wrap="square">
            <a:spAutoFit/>
          </a:bodyPr>
          <a:lstStyle/>
          <a:p>
            <a:pPr>
              <a:defRPr/>
            </a:pPr>
            <a:r>
              <a:rPr lang="ja-JP" altLang="en-US" sz="2000" dirty="0">
                <a:solidFill>
                  <a:srgbClr val="000000"/>
                </a:solidFill>
                <a:latin typeface="+mj-ea"/>
              </a:rPr>
              <a:t>節電・省エネキャンペーン</a:t>
            </a:r>
            <a:endParaRPr lang="ja-JP" altLang="en-US" sz="2200" dirty="0">
              <a:solidFill>
                <a:prstClr val="black"/>
              </a:solidFill>
            </a:endParaRPr>
          </a:p>
        </p:txBody>
      </p:sp>
      <p:sp>
        <p:nvSpPr>
          <p:cNvPr id="18" name="テキスト ボックス 17"/>
          <p:cNvSpPr txBox="1"/>
          <p:nvPr/>
        </p:nvSpPr>
        <p:spPr>
          <a:xfrm>
            <a:off x="355160" y="4230380"/>
            <a:ext cx="9363460" cy="830997"/>
          </a:xfrm>
          <a:prstGeom prst="rect">
            <a:avLst/>
          </a:prstGeom>
          <a:noFill/>
        </p:spPr>
        <p:txBody>
          <a:bodyPr wrap="square" rtlCol="0">
            <a:spAutoFit/>
          </a:bodyPr>
          <a:lstStyle/>
          <a:p>
            <a:pPr algn="just"/>
            <a:r>
              <a:rPr lang="ja-JP" altLang="en-US" sz="1400" b="0" dirty="0"/>
              <a:t>　</a:t>
            </a:r>
            <a:r>
              <a:rPr lang="ja-JP" altLang="en-US" sz="1600" b="0" dirty="0"/>
              <a:t>平成２６年度補正予算において構築された省エネ地域プラットフォームが、中小企業等の省エネに関する相談窓口となり、必要に応じて専門家（省エネ関連、その他経営関連）を紹介・マッチングし、地域におけるきめ細かな省エネ支援を実施する。</a:t>
            </a:r>
          </a:p>
        </p:txBody>
      </p:sp>
      <p:sp>
        <p:nvSpPr>
          <p:cNvPr id="27" name="テキスト ボックス 26"/>
          <p:cNvSpPr txBox="1"/>
          <p:nvPr/>
        </p:nvSpPr>
        <p:spPr>
          <a:xfrm>
            <a:off x="343648" y="3845040"/>
            <a:ext cx="7201010" cy="369332"/>
          </a:xfrm>
          <a:prstGeom prst="rect">
            <a:avLst/>
          </a:prstGeom>
          <a:solidFill>
            <a:schemeClr val="bg1"/>
          </a:solidFill>
          <a:ln w="12700">
            <a:solidFill>
              <a:schemeClr val="tx1"/>
            </a:solidFill>
          </a:ln>
        </p:spPr>
        <p:txBody>
          <a:bodyPr wrap="none" rtlCol="0">
            <a:spAutoFit/>
          </a:bodyPr>
          <a:lstStyle/>
          <a:p>
            <a:pPr>
              <a:defRPr/>
            </a:pPr>
            <a:r>
              <a:rPr lang="ja-JP" altLang="en-US" dirty="0" smtClean="0">
                <a:solidFill>
                  <a:prstClr val="black"/>
                </a:solidFill>
                <a:latin typeface="+mj-ea"/>
              </a:rPr>
              <a:t>（</a:t>
            </a:r>
            <a:r>
              <a:rPr lang="ja-JP" altLang="en-US" dirty="0">
                <a:solidFill>
                  <a:prstClr val="black"/>
                </a:solidFill>
                <a:latin typeface="+mj-ea"/>
              </a:rPr>
              <a:t>３</a:t>
            </a:r>
            <a:r>
              <a:rPr lang="ja-JP" altLang="en-US" dirty="0" smtClean="0">
                <a:solidFill>
                  <a:prstClr val="black"/>
                </a:solidFill>
                <a:latin typeface="+mj-ea"/>
              </a:rPr>
              <a:t>）省エネ地域プラットフォームを活用したきめ細かな省エネ相談の実施</a:t>
            </a:r>
            <a:endParaRPr lang="ja-JP" altLang="en-US" dirty="0">
              <a:solidFill>
                <a:prstClr val="black"/>
              </a:solidFill>
              <a:latin typeface="+mj-ea"/>
            </a:endParaRPr>
          </a:p>
        </p:txBody>
      </p:sp>
      <p:sp>
        <p:nvSpPr>
          <p:cNvPr id="24" name="テキスト ボックス 23"/>
          <p:cNvSpPr txBox="1"/>
          <p:nvPr/>
        </p:nvSpPr>
        <p:spPr>
          <a:xfrm>
            <a:off x="355160" y="5661248"/>
            <a:ext cx="9364300" cy="584775"/>
          </a:xfrm>
          <a:prstGeom prst="rect">
            <a:avLst/>
          </a:prstGeom>
          <a:noFill/>
        </p:spPr>
        <p:txBody>
          <a:bodyPr wrap="square" rtlCol="0">
            <a:spAutoFit/>
          </a:bodyPr>
          <a:lstStyle/>
          <a:p>
            <a:pPr algn="just"/>
            <a:r>
              <a:rPr lang="ja-JP" altLang="en-US" sz="1400" b="0" dirty="0" smtClean="0"/>
              <a:t>　</a:t>
            </a:r>
            <a:r>
              <a:rPr lang="ja-JP" altLang="en-US" sz="1600" b="0" dirty="0" smtClean="0"/>
              <a:t>関西電力及び九州電力管内において、地方経済産業局、関係自治体及び電力会社が連携して、街頭で節電・省エネへの呼びかけ等を実施する。</a:t>
            </a:r>
            <a:endParaRPr lang="en-US" altLang="ja-JP" sz="1600" b="0" dirty="0" smtClean="0"/>
          </a:p>
        </p:txBody>
      </p:sp>
      <p:sp>
        <p:nvSpPr>
          <p:cNvPr id="29" name="テキスト ボックス 28"/>
          <p:cNvSpPr txBox="1"/>
          <p:nvPr/>
        </p:nvSpPr>
        <p:spPr>
          <a:xfrm>
            <a:off x="343648" y="5289456"/>
            <a:ext cx="4217821" cy="369332"/>
          </a:xfrm>
          <a:prstGeom prst="rect">
            <a:avLst/>
          </a:prstGeom>
          <a:solidFill>
            <a:schemeClr val="bg1"/>
          </a:solidFill>
          <a:ln w="12700">
            <a:solidFill>
              <a:schemeClr val="tx1"/>
            </a:solidFill>
          </a:ln>
        </p:spPr>
        <p:txBody>
          <a:bodyPr wrap="none" rtlCol="0">
            <a:spAutoFit/>
          </a:bodyPr>
          <a:lstStyle/>
          <a:p>
            <a:pPr>
              <a:defRPr/>
            </a:pPr>
            <a:r>
              <a:rPr lang="ja-JP" altLang="en-US" dirty="0" smtClean="0">
                <a:solidFill>
                  <a:prstClr val="black"/>
                </a:solidFill>
                <a:latin typeface="+mj-ea"/>
              </a:rPr>
              <a:t>（４）街頭キャンペーン等のイベントの実施</a:t>
            </a:r>
            <a:endParaRPr lang="ja-JP" altLang="en-US" dirty="0">
              <a:solidFill>
                <a:prstClr val="black"/>
              </a:solidFill>
              <a:latin typeface="+mj-ea"/>
            </a:endParaRPr>
          </a:p>
        </p:txBody>
      </p:sp>
      <p:sp>
        <p:nvSpPr>
          <p:cNvPr id="14" name="スライド番号プレースホルダー 3"/>
          <p:cNvSpPr txBox="1">
            <a:spLocks/>
          </p:cNvSpPr>
          <p:nvPr/>
        </p:nvSpPr>
        <p:spPr bwMode="auto">
          <a:xfrm>
            <a:off x="9633520" y="6550260"/>
            <a:ext cx="283977" cy="307740"/>
          </a:xfrm>
          <a:prstGeom prst="rect">
            <a:avLst/>
          </a:prstGeom>
          <a:noFill/>
          <a:ln w="9525">
            <a:noFill/>
            <a:miter lim="800000"/>
            <a:headEnd/>
            <a:tailEnd/>
          </a:ln>
          <a:effectLst/>
        </p:spPr>
        <p:txBody>
          <a:bodyPr vert="horz" wrap="none" lIns="91403" tIns="45702" rIns="91403" bIns="45702" numCol="1" anchor="t" anchorCtr="0" compatLnSpc="1">
            <a:prstTxWarp prst="textNoShape">
              <a:avLst/>
            </a:prstTxWarp>
            <a:spAutoFit/>
          </a:bodyPr>
          <a:lstStyle>
            <a:defPPr>
              <a:defRPr lang="ja-JP"/>
            </a:defPPr>
            <a:lvl1pPr algn="r" rtl="0" fontAlgn="base">
              <a:spcBef>
                <a:spcPct val="0"/>
              </a:spcBef>
              <a:spcAft>
                <a:spcPct val="0"/>
              </a:spcAft>
              <a:defRPr kumimoji="1" sz="1400" b="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b="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b="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b="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b="1" kern="1200">
                <a:solidFill>
                  <a:schemeClr val="tx1"/>
                </a:solidFill>
                <a:latin typeface="Arial" charset="0"/>
                <a:ea typeface="ＭＳ Ｐゴシック" charset="-128"/>
                <a:cs typeface="+mn-cs"/>
              </a:defRPr>
            </a:lvl5pPr>
            <a:lvl6pPr marL="2286000" algn="l" defTabSz="914400" rtl="0" eaLnBrk="1" latinLnBrk="0" hangingPunct="1">
              <a:defRPr kumimoji="1" b="1" kern="1200">
                <a:solidFill>
                  <a:schemeClr val="tx1"/>
                </a:solidFill>
                <a:latin typeface="Arial" charset="0"/>
                <a:ea typeface="ＭＳ Ｐゴシック" charset="-128"/>
                <a:cs typeface="+mn-cs"/>
              </a:defRPr>
            </a:lvl6pPr>
            <a:lvl7pPr marL="2743200" algn="l" defTabSz="914400" rtl="0" eaLnBrk="1" latinLnBrk="0" hangingPunct="1">
              <a:defRPr kumimoji="1" b="1" kern="1200">
                <a:solidFill>
                  <a:schemeClr val="tx1"/>
                </a:solidFill>
                <a:latin typeface="Arial" charset="0"/>
                <a:ea typeface="ＭＳ Ｐゴシック" charset="-128"/>
                <a:cs typeface="+mn-cs"/>
              </a:defRPr>
            </a:lvl7pPr>
            <a:lvl8pPr marL="3200400" algn="l" defTabSz="914400" rtl="0" eaLnBrk="1" latinLnBrk="0" hangingPunct="1">
              <a:defRPr kumimoji="1" b="1" kern="1200">
                <a:solidFill>
                  <a:schemeClr val="tx1"/>
                </a:solidFill>
                <a:latin typeface="Arial" charset="0"/>
                <a:ea typeface="ＭＳ Ｐゴシック" charset="-128"/>
                <a:cs typeface="+mn-cs"/>
              </a:defRPr>
            </a:lvl8pPr>
            <a:lvl9pPr marL="3657600" algn="l" defTabSz="914400" rtl="0" eaLnBrk="1" latinLnBrk="0" hangingPunct="1">
              <a:defRPr kumimoji="1" b="1" kern="1200">
                <a:solidFill>
                  <a:schemeClr val="tx1"/>
                </a:solidFill>
                <a:latin typeface="Arial" charset="0"/>
                <a:ea typeface="ＭＳ Ｐゴシック" charset="-128"/>
                <a:cs typeface="+mn-cs"/>
              </a:defRPr>
            </a:lvl9pPr>
          </a:lstStyle>
          <a:p>
            <a:pPr algn="l">
              <a:defRPr/>
            </a:pPr>
            <a:fld id="{408C71CC-65FA-4533-B5B2-35CAB4CAA3DB}" type="slidenum">
              <a:rPr lang="en-US" altLang="ja-JP" smtClean="0"/>
              <a:pPr algn="l">
                <a:defRPr/>
              </a:pPr>
              <a:t>4</a:t>
            </a:fld>
            <a:endParaRPr lang="en-US" altLang="ja-JP" dirty="0"/>
          </a:p>
        </p:txBody>
      </p:sp>
    </p:spTree>
    <p:extLst>
      <p:ext uri="{BB962C8B-B14F-4D97-AF65-F5344CB8AC3E}">
        <p14:creationId xmlns:p14="http://schemas.microsoft.com/office/powerpoint/2010/main" val="2382082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cap="flat" cmpd="sng" algn="ctr">
          <a:solidFill>
            <a:srgbClr val="C00000"/>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8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43123</TotalTime>
  <Words>856</Words>
  <Application>Microsoft Office PowerPoint</Application>
  <PresentationFormat>A4 210 x 297 mm</PresentationFormat>
  <Paragraphs>396</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標準デザイン</vt:lpstr>
      <vt:lpstr>２０１５年度夏季の電力需給対策について （概要）</vt:lpstr>
      <vt:lpstr>PowerPoint プレゼンテーション</vt:lpstr>
      <vt:lpstr>PowerPoint プレゼンテーション</vt:lpstr>
      <vt:lpstr>PowerPoint プレゼンテーション</vt:lpstr>
      <vt:lpstr>PowerPoint プレゼンテーション</vt:lpstr>
    </vt:vector>
  </TitlesOfParts>
  <Company>経営改革・ＩＴ本部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442453</dc:creator>
  <cp:lastModifiedBy>厚生労働省ネットワークシステム</cp:lastModifiedBy>
  <cp:revision>3088</cp:revision>
  <cp:lastPrinted>2015-05-18T05:01:12Z</cp:lastPrinted>
  <dcterms:created xsi:type="dcterms:W3CDTF">2011-05-13T08:14:58Z</dcterms:created>
  <dcterms:modified xsi:type="dcterms:W3CDTF">2015-05-25T12:00:53Z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アイテムへのリンク">
    <vt:lpwstr>, </vt:lpwstr>
  </property>
  <property fmtid="{D5CDD505-2E9C-101B-9397-08002B2CF9AE}" pid="3" name="大分類">
    <vt:lpwstr/>
  </property>
  <property fmtid="{D5CDD505-2E9C-101B-9397-08002B2CF9AE}" pid="4" name="掲載期限">
    <vt:lpwstr>2015-03-31T00:00:00Z</vt:lpwstr>
  </property>
  <property fmtid="{D5CDD505-2E9C-101B-9397-08002B2CF9AE}" pid="5" name="小分類">
    <vt:lpwstr/>
  </property>
</Properties>
</file>