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71A"/>
    <a:srgbClr val="02AE64"/>
    <a:srgbClr val="02AD64"/>
    <a:srgbClr val="FFFF00"/>
    <a:srgbClr val="75B44A"/>
    <a:srgbClr val="FB790D"/>
    <a:srgbClr val="FF6600"/>
    <a:srgbClr val="33CC33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96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2994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6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39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6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6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5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3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7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29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83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4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58138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CBFE-214F-409E-AFC4-E9B890892AF2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5DD9-5D65-4F9E-80DF-C576CC982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42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gif" />
  <Relationship Id="rId1" Type="http://schemas.openxmlformats.org/officeDocument/2006/relationships/slideLayout" Target="../slideLayouts/slideLayout1.xml" />
  <Relationship Id="rId5" Type="http://schemas.openxmlformats.org/officeDocument/2006/relationships/image" Target="../media/image4.png" />
  <Relationship Id="rId4" Type="http://schemas.openxmlformats.org/officeDocument/2006/relationships/image" Target="../media/image3.png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hyperlink" Target="mailto:kyoto-fukushi@eidell.co.jp" TargetMode="Externa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274220" y="1598100"/>
            <a:ext cx="5452821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処遇改善加算に比べて、特定加算には配分方法や対象者などのルールがあって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難しそうだと、</a:t>
            </a: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取得をあきらめていませんか？</a:t>
            </a:r>
            <a:endParaRPr lang="en-US" altLang="ja-JP" sz="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6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en-US" sz="6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</a:t>
            </a:r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令和３年度から特定加算の配分ルールが緩和され、より柔軟に運用ができるよう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になりました。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また、特定加算は処遇改善加算とは異なり、介護職員以外の職員にも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配分することができるものです。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6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6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年度の途中からでも申請ができます。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加算を取得し、より良い組織づくりについて一緒に考えませんか？</a:t>
            </a:r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8710" y="0"/>
            <a:ext cx="1245024" cy="9906000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txBody>
          <a:bodyPr vert="wordArtVertRtl" wrap="square" rtlCol="0" anchor="ctr" anchorCtr="0">
            <a:noAutofit/>
          </a:bodyPr>
          <a:lstStyle/>
          <a:p>
            <a:r>
              <a:rPr lang="ja-JP" altLang="en-US" sz="1600" b="1" i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3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処遇改善加算取得セミナー</a:t>
            </a:r>
            <a:r>
              <a:rPr kumimoji="1" lang="ja-JP" altLang="en-US" sz="1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</a:t>
            </a:r>
            <a:r>
              <a:rPr lang="en-US" altLang="ja-JP" sz="3200" b="1" spc="9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&amp;</a:t>
            </a:r>
            <a:r>
              <a:rPr lang="en-US" altLang="ja-JP" sz="1050" b="1" spc="9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en-US" sz="32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相談会</a:t>
            </a:r>
            <a:r>
              <a:rPr kumimoji="1" lang="ja-JP" altLang="en-US" sz="24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</a:t>
            </a:r>
            <a:endParaRPr kumimoji="1" lang="en-US" altLang="ja-JP" sz="2800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400" i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特定加算</a:t>
            </a:r>
            <a:r>
              <a:rPr lang="ja-JP" altLang="ja-JP" sz="1400" i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の取得・活用は、職員が</a:t>
            </a:r>
            <a:r>
              <a:rPr lang="ja-JP" altLang="en-US" sz="1400" i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安心して</a:t>
            </a:r>
            <a:r>
              <a:rPr lang="ja-JP" altLang="ja-JP" sz="1400" i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働き続けることができる職場へと繋っていきます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12766"/>
              </p:ext>
            </p:extLst>
          </p:nvPr>
        </p:nvGraphicFramePr>
        <p:xfrm>
          <a:off x="1353846" y="3613221"/>
          <a:ext cx="5275053" cy="2109221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776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100">
                  <a:extLst>
                    <a:ext uri="{9D8B030D-6E8A-4147-A177-3AD203B41FA5}">
                      <a16:colId xmlns:a16="http://schemas.microsoft.com/office/drawing/2014/main" val="1078032192"/>
                    </a:ext>
                  </a:extLst>
                </a:gridCol>
              </a:tblGrid>
              <a:tr h="2542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日　　　時</a:t>
                      </a:r>
                      <a:endParaRPr lang="ja-JP" sz="1100" b="1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b="1" kern="100" dirty="0">
                        <a:solidFill>
                          <a:srgbClr val="FF66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開　催　方　法</a:t>
                      </a:r>
                      <a:endParaRPr lang="ja-JP" sz="1100" b="1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34">
                <a:tc>
                  <a:txBody>
                    <a:bodyPr/>
                    <a:lstStyle/>
                    <a:p>
                      <a:pPr marL="13335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</a:t>
                      </a:r>
                      <a:r>
                        <a:rPr lang="ja-JP" altLang="ja-JP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  <a:r>
                        <a:rPr lang="ja-JP" altLang="ja-JP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ja-JP" sz="14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en-US" altLang="ja-JP" sz="14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～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zh-TW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全日程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オンライン開催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Zoom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お申込みいただいた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へ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開催前日までに、接続のための　　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URL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と資料をお送りします。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定員　：　各回　２０名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734">
                <a:tc>
                  <a:txBody>
                    <a:bodyPr/>
                    <a:lstStyle/>
                    <a:p>
                      <a:pPr marL="133350"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en-US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～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zh-TW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34">
                <a:tc>
                  <a:txBody>
                    <a:bodyPr/>
                    <a:lstStyle/>
                    <a:p>
                      <a:pPr marL="13335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１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en-US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～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zh-TW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strike="noStrike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943683"/>
                  </a:ext>
                </a:extLst>
              </a:tr>
              <a:tr h="463734">
                <a:tc>
                  <a:txBody>
                    <a:bodyPr/>
                    <a:lstStyle/>
                    <a:p>
                      <a:pPr marL="133350"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３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en-US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～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zh-TW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922" marR="459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028181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0E663F1-D76E-4A6C-8E55-2182E9E00D20}"/>
              </a:ext>
            </a:extLst>
          </p:cNvPr>
          <p:cNvGrpSpPr/>
          <p:nvPr/>
        </p:nvGrpSpPr>
        <p:grpSpPr>
          <a:xfrm>
            <a:off x="1257029" y="122342"/>
            <a:ext cx="5753531" cy="819590"/>
            <a:chOff x="1347175" y="774764"/>
            <a:chExt cx="5659663" cy="707067"/>
          </a:xfrm>
          <a:solidFill>
            <a:srgbClr val="FF0000"/>
          </a:solidFill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64045BE7-36A6-4581-9B1E-F743167E5E06}"/>
                </a:ext>
              </a:extLst>
            </p:cNvPr>
            <p:cNvSpPr/>
            <p:nvPr/>
          </p:nvSpPr>
          <p:spPr>
            <a:xfrm>
              <a:off x="1347175" y="774764"/>
              <a:ext cx="4654428" cy="467998"/>
            </a:xfrm>
            <a:prstGeom prst="roundRect">
              <a:avLst/>
            </a:prstGeom>
            <a:solidFill>
              <a:srgbClr val="02AE64">
                <a:alpha val="74902"/>
              </a:srgbClr>
            </a:solidFill>
            <a:ln w="38100" cmpd="dbl">
              <a:solidFill>
                <a:srgbClr val="FFFF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779739" y="862282"/>
              <a:ext cx="5227099" cy="6195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ja-JP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特定加算</a:t>
              </a:r>
              <a:r>
                <a:rPr lang="ja-JP" altLang="en-US" sz="2400" b="1" dirty="0">
                  <a:ln>
                    <a:solidFill>
                      <a:schemeClr val="accent4"/>
                    </a:solidFill>
                  </a:ln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未取得</a:t>
              </a:r>
              <a:r>
                <a:rPr lang="ja-JP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の事業所対象</a:t>
              </a:r>
              <a:endParaRPr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800"/>
                </a:lnSpc>
              </a:pPr>
              <a:r>
                <a:rPr lang="ja-JP" altLang="en-US" sz="32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135" y="130399"/>
            <a:ext cx="798840" cy="23965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176077" y="5726037"/>
            <a:ext cx="5452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お申込みは裏面「参加申込書」からお申込みください。</a:t>
            </a:r>
            <a:endParaRPr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572904" y="8923352"/>
            <a:ext cx="5214591" cy="919932"/>
          </a:xfrm>
          <a:prstGeom prst="roundRect">
            <a:avLst>
              <a:gd name="adj" fmla="val 79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60000" indent="-18000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u="sng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特定加算を未取得の事業所</a:t>
            </a:r>
            <a:endParaRPr lang="en-US" altLang="ja-JP" sz="1050" b="1" u="sng" kern="100" dirty="0">
              <a:solidFill>
                <a:srgbClr val="000000"/>
              </a:solidFill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360000" indent="-18000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050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〇「処遇改善加算」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「特定</a:t>
            </a:r>
            <a:r>
              <a:rPr lang="ja-JP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加算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」に関する情報を整理されたい方</a:t>
            </a:r>
            <a:endParaRPr lang="en-US" altLang="ja-JP" sz="1050" kern="100" dirty="0">
              <a:solidFill>
                <a:srgbClr val="000000"/>
              </a:solidFill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360000" indent="-18000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050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○「処遇改善加算」「特定加算」の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申請を</a:t>
            </a:r>
            <a:r>
              <a:rPr lang="ja-JP" altLang="en-US" sz="1050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お考えの方</a:t>
            </a:r>
            <a:endParaRPr lang="en-US" altLang="ja-JP" sz="1050" kern="100" dirty="0">
              <a:solidFill>
                <a:srgbClr val="000000"/>
              </a:solidFill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360000" indent="-18000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「特定加算」の</a:t>
            </a:r>
            <a:r>
              <a:rPr lang="ja-JP" altLang="en-US" sz="1050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配分方法等を</a:t>
            </a:r>
            <a:r>
              <a:rPr lang="ja-JP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見直したい方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等々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15F352-7558-4C20-9F25-2BF3E5B9214B}"/>
              </a:ext>
            </a:extLst>
          </p:cNvPr>
          <p:cNvSpPr txBox="1"/>
          <p:nvPr/>
        </p:nvSpPr>
        <p:spPr>
          <a:xfrm>
            <a:off x="1176077" y="6057791"/>
            <a:ext cx="59102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今年度は新型コロナウイルス感染拡大予防の観点から、全日程をオンラインビデオ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会議システム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を使用し実施します。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当日ご参加できない方には、動画を配信しています。視聴を希望される場合は、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裏面よりお申込ください。（動画の視聴は、すでに特定加算を取得されている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事業所の方もお申込みいただけますので、ご活用ください。）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403000-25A9-40D9-AF6C-7BDB330231E2}"/>
              </a:ext>
            </a:extLst>
          </p:cNvPr>
          <p:cNvSpPr txBox="1"/>
          <p:nvPr/>
        </p:nvSpPr>
        <p:spPr>
          <a:xfrm>
            <a:off x="1309559" y="707253"/>
            <a:ext cx="53636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京都府において、処遇改善加算を取得している事業所は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95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％を超えていますが、一方で</a:t>
            </a:r>
            <a:r>
              <a:rPr kumimoji="1" lang="ja-JP" altLang="en-US" sz="1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特定加算の取得率は約</a:t>
            </a:r>
            <a:r>
              <a:rPr lang="en-US" altLang="ja-JP" sz="1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70</a:t>
            </a:r>
            <a:r>
              <a:rPr lang="ja-JP" altLang="en-US" sz="1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％程度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にとどまっています。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り多くの事業所で特定加算を取得いただけるよう、制度の概要や必要な要件、申請にいたるまでを、セミナーで詳しく解説します。後半はグループセッションを行い、皆様からのご質問に丁寧にお答えします！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45900C6-79A6-4C75-AB3C-ADCE131BE3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300" y="2699353"/>
            <a:ext cx="728017" cy="951685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84848FF-E3C7-4CA2-AA05-69C99720B2CD}"/>
              </a:ext>
            </a:extLst>
          </p:cNvPr>
          <p:cNvSpPr/>
          <p:nvPr/>
        </p:nvSpPr>
        <p:spPr>
          <a:xfrm>
            <a:off x="1274220" y="1601877"/>
            <a:ext cx="5452820" cy="373098"/>
          </a:xfrm>
          <a:prstGeom prst="rect">
            <a:avLst/>
          </a:prstGeom>
          <a:solidFill>
            <a:schemeClr val="accent4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特定加算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の取得を支援します！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F9FD76F-1993-48A0-A229-E2F669E9BE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176" y="185710"/>
            <a:ext cx="295011" cy="395193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C5FDFD5-D142-4545-8CE1-9DEA30DC592B}"/>
              </a:ext>
            </a:extLst>
          </p:cNvPr>
          <p:cNvGrpSpPr/>
          <p:nvPr/>
        </p:nvGrpSpPr>
        <p:grpSpPr>
          <a:xfrm>
            <a:off x="1333383" y="6914220"/>
            <a:ext cx="5376467" cy="1958862"/>
            <a:chOff x="1161790" y="4248526"/>
            <a:chExt cx="5106354" cy="1634229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1161790" y="4248526"/>
              <a:ext cx="4440465" cy="566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■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セミナー</a:t>
              </a:r>
              <a:r>
                <a:rPr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　　　　　　　　　</a:t>
              </a:r>
              <a:endParaRPr lang="en-US" altLang="ja-JP" sz="9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  <a:endPara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FC6382A-7343-47A8-82B3-EC183C84B9DC}"/>
                </a:ext>
              </a:extLst>
            </p:cNvPr>
            <p:cNvSpPr txBox="1"/>
            <p:nvPr/>
          </p:nvSpPr>
          <p:spPr>
            <a:xfrm>
              <a:off x="1445388" y="4543057"/>
              <a:ext cx="4357180" cy="13396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</a:t>
              </a:r>
              <a:r>
                <a:rPr lang="ja-JP" altLang="ja-JP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プログラム</a:t>
              </a:r>
              <a:endPara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</a:t>
              </a: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・「処遇改善加算・特定加算」</a:t>
              </a:r>
              <a:r>
                <a:rPr lang="ja-JP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経緯・</a:t>
              </a:r>
              <a:r>
                <a:rPr lang="ja-JP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目的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</a:t>
              </a:r>
              <a:r>
                <a:rPr lang="ja-JP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背景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・「特定加算」の概要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・ 計画書の書き方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15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</a:t>
              </a: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・質疑応答（グループセッション）</a:t>
              </a: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★</a:t>
              </a:r>
              <a:r>
                <a:rPr lang="ja-JP" altLang="en-US" sz="1050" u="sng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小グループに分かれて、ご質問にお答えします。</a:t>
              </a:r>
              <a:endParaRPr lang="ja-JP" altLang="ja-JP" sz="105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44A318DF-5150-4F9E-9430-067161B5C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4645" y="4976286"/>
              <a:ext cx="502291" cy="864528"/>
            </a:xfrm>
            <a:prstGeom prst="rect">
              <a:avLst/>
            </a:prstGeom>
          </p:spPr>
        </p:pic>
        <p:sp>
          <p:nvSpPr>
            <p:cNvPr id="6" name="角丸四角形吹き出し 5"/>
            <p:cNvSpPr/>
            <p:nvPr/>
          </p:nvSpPr>
          <p:spPr>
            <a:xfrm rot="20972508">
              <a:off x="4798058" y="4273596"/>
              <a:ext cx="1470086" cy="673351"/>
            </a:xfrm>
            <a:prstGeom prst="wedgeRoundRectCallout">
              <a:avLst>
                <a:gd name="adj1" fmla="val 12388"/>
                <a:gd name="adj2" fmla="val 69258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72000" rtlCol="0" anchor="ctr"/>
            <a:lstStyle/>
            <a:p>
              <a:pPr algn="ctr"/>
              <a:r>
                <a:rPr kumimoji="1" lang="ja-JP" altLang="en-US" sz="1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相談会も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kumimoji="1"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1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無料で承ります</a:t>
              </a:r>
              <a:r>
                <a:rPr kumimoji="1" lang="ja-JP" altLang="en-US" sz="1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！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kumimoji="1"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en-US" altLang="ja-JP" sz="105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lang="ja-JP" altLang="en-US" sz="105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裏面参照</a:t>
              </a:r>
              <a:r>
                <a:rPr lang="en-US" altLang="ja-JP" sz="105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ja-JP" altLang="en-US" sz="1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kumimoji="1" lang="ja-JP" altLang="en-US" sz="9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173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FFF5D09-C36A-4DB7-9EA6-F01C09B5EF5A}"/>
              </a:ext>
            </a:extLst>
          </p:cNvPr>
          <p:cNvSpPr/>
          <p:nvPr/>
        </p:nvSpPr>
        <p:spPr>
          <a:xfrm>
            <a:off x="445450" y="6066442"/>
            <a:ext cx="2898460" cy="207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35394" y="5866075"/>
            <a:ext cx="603965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相談会は、別途日程調整をいたします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相談会（個別・現地・オンライン）のご利用にあたっては、きょうと福祉人材育成認証制度にて　</a:t>
            </a:r>
            <a:endParaRPr lang="en-US" altLang="ja-JP" sz="10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「宣言」を行っていただくことが必要となります（手続きなどご不明の場合、お問合せください） 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・相談（特定加算以外のご相談も承ります）を希望される場合は、希望日時をご記入の上、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</a:p>
          <a:p>
            <a:pPr>
              <a:spcAft>
                <a:spcPts val="60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またはメールにてお申込みください。日程調整のご連絡をさせていただきます。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第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希望：　　月　　日　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AM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PM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時～　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第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希望：　　月　　日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AM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PM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時～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ご希望以外の日時で調整させていただく場合がございますので、ご了承ください。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日時調整後、あらためて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にてご連絡いたします。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オンライン相談会の場合は、前日までにご記入いただいたメールアドレスに、接続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お送りします。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02A12DB-D101-4424-AAE0-845EF6BD8845}"/>
              </a:ext>
            </a:extLst>
          </p:cNvPr>
          <p:cNvSpPr/>
          <p:nvPr/>
        </p:nvSpPr>
        <p:spPr>
          <a:xfrm>
            <a:off x="685803" y="9391539"/>
            <a:ext cx="5439598" cy="4638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853670"/>
              </p:ext>
            </p:extLst>
          </p:nvPr>
        </p:nvGraphicFramePr>
        <p:xfrm>
          <a:off x="452720" y="1093640"/>
          <a:ext cx="5915016" cy="7078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2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</a:t>
                      </a: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法人名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事業所名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きょうと福祉人材育成認証制度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未宣言・宣言済み・認証取得済み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0" y="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＜申込先＞</a:t>
            </a:r>
          </a:p>
          <a:p>
            <a:pPr algn="ctr"/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E-mail:</a:t>
            </a:r>
            <a:r>
              <a:rPr lang="en-US" altLang="ja-JP" sz="1400" dirty="0"/>
              <a:t> kyoto-fukushi@eidell.co.jp 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FAX:075-253-0204</a:t>
            </a:r>
          </a:p>
          <a:p>
            <a:pPr algn="ctr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申込期限：開催日前日まで受け付けます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0153" y="755089"/>
            <a:ext cx="59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D771A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処遇改善加算取得セミナ</a:t>
            </a:r>
            <a:r>
              <a:rPr lang="ja-JP" altLang="en-US" b="1" u="sng" dirty="0">
                <a:solidFill>
                  <a:srgbClr val="0D771A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ー・相談会・動画視聴　申込書</a:t>
            </a:r>
            <a:endParaRPr kumimoji="1" lang="ja-JP" altLang="en-US" b="1" u="sng" dirty="0">
              <a:solidFill>
                <a:srgbClr val="0D771A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3458" y="2865152"/>
            <a:ext cx="6460423" cy="1500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・お申込担当者の方が参加される場合は、下記に✔を入れてください　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□ 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9/27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□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11/17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□ １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/13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□ ３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/11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）各回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相談会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 □ 個別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＜弊社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最下段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へご来所＞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現地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＜貴法人に訪問＞ 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□オンライン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b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日程を調整します。下の青い枠にご希望日時をご記入ください。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動画視聴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□ 視聴申込　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メールにて視聴のための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をお送りいたします。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すでに特定加算を取得されている事業所の方も、お申込みいただけます。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・複数でのご参加、または上記のお申込担当者以外の方がご参加される場合は、下記にご記入ください。　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90694"/>
              </p:ext>
            </p:extLst>
          </p:nvPr>
        </p:nvGraphicFramePr>
        <p:xfrm>
          <a:off x="452720" y="1844115"/>
          <a:ext cx="5900729" cy="10743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4235901743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お申込</a:t>
                      </a: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担当者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</a:t>
                      </a:r>
                      <a:r>
                        <a:rPr lang="ja-JP" alt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職名</a:t>
                      </a:r>
                      <a:endParaRPr lang="ja-JP" alt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　名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7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ふりがな</a:t>
                      </a:r>
                      <a:endParaRPr lang="ja-JP" alt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アドレス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altLang="en-US" sz="11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740" y="731487"/>
            <a:ext cx="6858000" cy="0"/>
          </a:xfrm>
          <a:prstGeom prst="line">
            <a:avLst/>
          </a:prstGeom>
          <a:ln w="57150">
            <a:solidFill>
              <a:srgbClr val="02AD64">
                <a:alpha val="74118"/>
              </a:srgb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36578"/>
              </p:ext>
            </p:extLst>
          </p:nvPr>
        </p:nvGraphicFramePr>
        <p:xfrm>
          <a:off x="452720" y="4365179"/>
          <a:ext cx="5887731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347">
                  <a:extLst>
                    <a:ext uri="{9D8B030D-6E8A-4147-A177-3AD203B41FA5}">
                      <a16:colId xmlns:a16="http://schemas.microsoft.com/office/drawing/2014/main" val="4051771085"/>
                    </a:ext>
                  </a:extLst>
                </a:gridCol>
                <a:gridCol w="97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2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（ふりがな）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お申込担当者以外のご参加者 氏名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役職名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セミナー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相談会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endParaRPr lang="en-US" altLang="ja-JP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lang="en-US" altLang="ja-JP" sz="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 ／  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□個　別</a:t>
                      </a:r>
                      <a:endParaRPr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□現　地</a:t>
                      </a:r>
                      <a:endParaRPr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ｵﾝﾗｲﾝ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メールアドレス　：　　　　　　　　　　　　　　　　　　　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769616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endParaRPr lang="en-US" altLang="ja-JP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lang="en-US" altLang="ja-JP" sz="7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 ／  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□個　別</a:t>
                      </a:r>
                      <a:endParaRPr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□現　地</a:t>
                      </a:r>
                      <a:endParaRPr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ｵﾝﾗｲﾝ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メールアドレス　：　　　　　　　　　　　　　　　　　　　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587249"/>
                  </a:ext>
                </a:extLst>
              </a:tr>
            </a:tbl>
          </a:graphicData>
        </a:graphic>
      </p:graphicFrame>
      <p:sp>
        <p:nvSpPr>
          <p:cNvPr id="9" name="大かっこ 8">
            <a:extLst>
              <a:ext uri="{FF2B5EF4-FFF2-40B4-BE49-F238E27FC236}">
                <a16:creationId xmlns:a16="http://schemas.microsoft.com/office/drawing/2014/main" id="{8FA426C2-81CE-4A4D-821D-50612F0E5DC5}"/>
              </a:ext>
            </a:extLst>
          </p:cNvPr>
          <p:cNvSpPr/>
          <p:nvPr/>
        </p:nvSpPr>
        <p:spPr>
          <a:xfrm>
            <a:off x="452721" y="8077264"/>
            <a:ext cx="5897688" cy="49428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78DA6E4-2EAF-4F65-97FA-09A0BAC6BFB3}"/>
              </a:ext>
            </a:extLst>
          </p:cNvPr>
          <p:cNvSpPr/>
          <p:nvPr/>
        </p:nvSpPr>
        <p:spPr>
          <a:xfrm>
            <a:off x="445450" y="6066441"/>
            <a:ext cx="5904959" cy="1927709"/>
          </a:xfrm>
          <a:prstGeom prst="rect">
            <a:avLst/>
          </a:prstGeom>
          <a:noFill/>
          <a:ln w="1905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DFCA51-C77F-440C-B5CE-504AA31B6224}"/>
              </a:ext>
            </a:extLst>
          </p:cNvPr>
          <p:cNvSpPr txBox="1"/>
          <p:nvPr/>
        </p:nvSpPr>
        <p:spPr>
          <a:xfrm>
            <a:off x="365156" y="8028181"/>
            <a:ext cx="25123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ご要望等ございましたらお書きください。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4D10DBC-EEBA-4FF4-A80F-36319BDE152A}"/>
              </a:ext>
            </a:extLst>
          </p:cNvPr>
          <p:cNvCxnSpPr/>
          <p:nvPr/>
        </p:nvCxnSpPr>
        <p:spPr>
          <a:xfrm>
            <a:off x="9360" y="8639678"/>
            <a:ext cx="6858000" cy="0"/>
          </a:xfrm>
          <a:prstGeom prst="line">
            <a:avLst/>
          </a:prstGeom>
          <a:ln w="57150">
            <a:solidFill>
              <a:srgbClr val="02AD64">
                <a:alpha val="74118"/>
              </a:srgb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3E1027-F464-4513-9705-640AB90DFD01}"/>
              </a:ext>
            </a:extLst>
          </p:cNvPr>
          <p:cNvSpPr txBox="1"/>
          <p:nvPr/>
        </p:nvSpPr>
        <p:spPr>
          <a:xfrm>
            <a:off x="293458" y="8571544"/>
            <a:ext cx="945031" cy="169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rgbClr val="0D771A"/>
                </a:solidFill>
              </a:rPr>
              <a:t>問い合わせ先</a:t>
            </a:r>
            <a:endParaRPr kumimoji="1" lang="ja-JP" altLang="en-US" sz="1100" b="1" dirty="0">
              <a:solidFill>
                <a:srgbClr val="0D771A"/>
              </a:solidFill>
            </a:endParaRPr>
          </a:p>
        </p:txBody>
      </p:sp>
      <p:sp>
        <p:nvSpPr>
          <p:cNvPr id="14" name="テキスト ボックス 17"/>
          <p:cNvSpPr txBox="1"/>
          <p:nvPr/>
        </p:nvSpPr>
        <p:spPr>
          <a:xfrm>
            <a:off x="293458" y="8699053"/>
            <a:ext cx="594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京都府福祉人材サポートセンター　コンサルティング事業部門／エイデル研究所京都支社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京都市中京区烏丸通夷川上る少将井町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245-1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烏丸梅田ビル（地下鉄丸太町駅、京都新聞本社向かい）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電話番号：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075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253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0201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ＦＡＸ番号：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075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253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0204</a:t>
            </a:r>
            <a:endParaRPr lang="ja-JP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メールアドレス　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kyoto-fukushi@eidell.co.jp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「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処遇改善加算取得促進特別支援事業」および「きょうと福祉人材育成認証制度」について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　お気軽にお問合せ下さい。　　⇒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075-253-0201</a:t>
            </a:r>
          </a:p>
        </p:txBody>
      </p:sp>
    </p:spTree>
    <p:extLst>
      <p:ext uri="{BB962C8B-B14F-4D97-AF65-F5344CB8AC3E}">
        <p14:creationId xmlns:p14="http://schemas.microsoft.com/office/powerpoint/2010/main" val="411875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